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91" r:id="rId4"/>
    <p:sldId id="261" r:id="rId5"/>
    <p:sldId id="268" r:id="rId6"/>
    <p:sldId id="266" r:id="rId7"/>
    <p:sldId id="273" r:id="rId8"/>
    <p:sldId id="267" r:id="rId9"/>
    <p:sldId id="293" r:id="rId10"/>
    <p:sldId id="294" r:id="rId11"/>
    <p:sldId id="295" r:id="rId12"/>
    <p:sldId id="284" r:id="rId13"/>
    <p:sldId id="286" r:id="rId14"/>
    <p:sldId id="296" r:id="rId15"/>
    <p:sldId id="297" r:id="rId16"/>
    <p:sldId id="298" r:id="rId17"/>
    <p:sldId id="301" r:id="rId18"/>
    <p:sldId id="275" r:id="rId19"/>
    <p:sldId id="292" r:id="rId20"/>
    <p:sldId id="303" r:id="rId21"/>
    <p:sldId id="278" r:id="rId22"/>
    <p:sldId id="316" r:id="rId23"/>
    <p:sldId id="306" r:id="rId24"/>
    <p:sldId id="308" r:id="rId25"/>
    <p:sldId id="280" r:id="rId26"/>
    <p:sldId id="305" r:id="rId27"/>
    <p:sldId id="310" r:id="rId28"/>
    <p:sldId id="276" r:id="rId29"/>
    <p:sldId id="311" r:id="rId30"/>
    <p:sldId id="312" r:id="rId31"/>
    <p:sldId id="288" r:id="rId32"/>
    <p:sldId id="302" r:id="rId33"/>
    <p:sldId id="315" r:id="rId34"/>
    <p:sldId id="263" r:id="rId35"/>
    <p:sldId id="260" r:id="rId36"/>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7660"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BECC0-DBF5-4048-A86A-1DF6F12206EC}" type="datetimeFigureOut">
              <a:rPr lang="et-EE" smtClean="0"/>
              <a:t>13.12.2024</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137DD-1019-4146-8C59-CA54AC3C6757}" type="slidenum">
              <a:rPr lang="et-EE" smtClean="0"/>
              <a:t>‹#›</a:t>
            </a:fld>
            <a:endParaRPr lang="et-EE"/>
          </a:p>
        </p:txBody>
      </p:sp>
    </p:spTree>
    <p:extLst>
      <p:ext uri="{BB962C8B-B14F-4D97-AF65-F5344CB8AC3E}">
        <p14:creationId xmlns:p14="http://schemas.microsoft.com/office/powerpoint/2010/main" val="110347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2</a:t>
            </a:fld>
            <a:endParaRPr lang="et-EE"/>
          </a:p>
        </p:txBody>
      </p:sp>
    </p:spTree>
    <p:extLst>
      <p:ext uri="{BB962C8B-B14F-4D97-AF65-F5344CB8AC3E}">
        <p14:creationId xmlns:p14="http://schemas.microsoft.com/office/powerpoint/2010/main" val="91660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501BA-E7A7-7710-3345-87A0AC78E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D4DF5-E957-03B6-09A9-3FB2CB437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418F0-5F90-28F6-0766-9F8DC3313C2A}"/>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880CFA6F-A82E-0453-9306-6AAEB32FA92C}"/>
              </a:ext>
            </a:extLst>
          </p:cNvPr>
          <p:cNvSpPr>
            <a:spLocks noGrp="1"/>
          </p:cNvSpPr>
          <p:nvPr>
            <p:ph type="sldNum" sz="quarter" idx="5"/>
          </p:nvPr>
        </p:nvSpPr>
        <p:spPr/>
        <p:txBody>
          <a:bodyPr/>
          <a:lstStyle/>
          <a:p>
            <a:fld id="{82F137DD-1019-4146-8C59-CA54AC3C6757}" type="slidenum">
              <a:rPr lang="et-EE" smtClean="0"/>
              <a:t>15</a:t>
            </a:fld>
            <a:endParaRPr lang="et-EE"/>
          </a:p>
        </p:txBody>
      </p:sp>
    </p:spTree>
    <p:extLst>
      <p:ext uri="{BB962C8B-B14F-4D97-AF65-F5344CB8AC3E}">
        <p14:creationId xmlns:p14="http://schemas.microsoft.com/office/powerpoint/2010/main" val="385005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D039C-74A2-1DCD-BF41-163493E1C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0C888-9CC7-6A05-D02D-73880A6BC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AF472-F570-D977-94A3-BAE2883FBDDC}"/>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B3ACBEB6-F58D-27DD-A8B2-578B9968EE62}"/>
              </a:ext>
            </a:extLst>
          </p:cNvPr>
          <p:cNvSpPr>
            <a:spLocks noGrp="1"/>
          </p:cNvSpPr>
          <p:nvPr>
            <p:ph type="sldNum" sz="quarter" idx="5"/>
          </p:nvPr>
        </p:nvSpPr>
        <p:spPr/>
        <p:txBody>
          <a:bodyPr/>
          <a:lstStyle/>
          <a:p>
            <a:fld id="{82F137DD-1019-4146-8C59-CA54AC3C6757}" type="slidenum">
              <a:rPr lang="et-EE" smtClean="0"/>
              <a:t>16</a:t>
            </a:fld>
            <a:endParaRPr lang="et-EE"/>
          </a:p>
        </p:txBody>
      </p:sp>
    </p:spTree>
    <p:extLst>
      <p:ext uri="{BB962C8B-B14F-4D97-AF65-F5344CB8AC3E}">
        <p14:creationId xmlns:p14="http://schemas.microsoft.com/office/powerpoint/2010/main" val="367876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DE20A-3952-CD8B-768C-9D727D988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C5B11-6E5C-D79F-333E-23AD6D37B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3144F-17C0-93AB-08DD-E110FC8D9C54}"/>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ABD57A87-0A2E-7C44-0F4A-562105649E70}"/>
              </a:ext>
            </a:extLst>
          </p:cNvPr>
          <p:cNvSpPr>
            <a:spLocks noGrp="1"/>
          </p:cNvSpPr>
          <p:nvPr>
            <p:ph type="sldNum" sz="quarter" idx="5"/>
          </p:nvPr>
        </p:nvSpPr>
        <p:spPr/>
        <p:txBody>
          <a:bodyPr/>
          <a:lstStyle/>
          <a:p>
            <a:fld id="{82F137DD-1019-4146-8C59-CA54AC3C6757}" type="slidenum">
              <a:rPr lang="et-EE" smtClean="0"/>
              <a:t>17</a:t>
            </a:fld>
            <a:endParaRPr lang="et-EE"/>
          </a:p>
        </p:txBody>
      </p:sp>
    </p:spTree>
    <p:extLst>
      <p:ext uri="{BB962C8B-B14F-4D97-AF65-F5344CB8AC3E}">
        <p14:creationId xmlns:p14="http://schemas.microsoft.com/office/powerpoint/2010/main" val="304570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18</a:t>
            </a:fld>
            <a:endParaRPr lang="et-EE"/>
          </a:p>
        </p:txBody>
      </p:sp>
    </p:spTree>
    <p:extLst>
      <p:ext uri="{BB962C8B-B14F-4D97-AF65-F5344CB8AC3E}">
        <p14:creationId xmlns:p14="http://schemas.microsoft.com/office/powerpoint/2010/main" val="107607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Otepää tegeles SKA rahastatud arenguprogrammis</a:t>
            </a:r>
          </a:p>
        </p:txBody>
      </p:sp>
      <p:sp>
        <p:nvSpPr>
          <p:cNvPr id="4" name="Slide Number Placeholder 3"/>
          <p:cNvSpPr>
            <a:spLocks noGrp="1"/>
          </p:cNvSpPr>
          <p:nvPr>
            <p:ph type="sldNum" sz="quarter" idx="5"/>
          </p:nvPr>
        </p:nvSpPr>
        <p:spPr/>
        <p:txBody>
          <a:bodyPr/>
          <a:lstStyle/>
          <a:p>
            <a:fld id="{82F137DD-1019-4146-8C59-CA54AC3C6757}" type="slidenum">
              <a:rPr lang="et-EE" smtClean="0"/>
              <a:t>21</a:t>
            </a:fld>
            <a:endParaRPr lang="et-EE"/>
          </a:p>
        </p:txBody>
      </p:sp>
    </p:spTree>
    <p:extLst>
      <p:ext uri="{BB962C8B-B14F-4D97-AF65-F5344CB8AC3E}">
        <p14:creationId xmlns:p14="http://schemas.microsoft.com/office/powerpoint/2010/main" val="66222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25</a:t>
            </a:fld>
            <a:endParaRPr lang="et-EE"/>
          </a:p>
        </p:txBody>
      </p:sp>
    </p:spTree>
    <p:extLst>
      <p:ext uri="{BB962C8B-B14F-4D97-AF65-F5344CB8AC3E}">
        <p14:creationId xmlns:p14="http://schemas.microsoft.com/office/powerpoint/2010/main" val="398615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26</a:t>
            </a:fld>
            <a:endParaRPr lang="et-EE"/>
          </a:p>
        </p:txBody>
      </p:sp>
    </p:spTree>
    <p:extLst>
      <p:ext uri="{BB962C8B-B14F-4D97-AF65-F5344CB8AC3E}">
        <p14:creationId xmlns:p14="http://schemas.microsoft.com/office/powerpoint/2010/main" val="98680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35</a:t>
            </a:fld>
            <a:endParaRPr lang="et-EE"/>
          </a:p>
        </p:txBody>
      </p:sp>
    </p:spTree>
    <p:extLst>
      <p:ext uri="{BB962C8B-B14F-4D97-AF65-F5344CB8AC3E}">
        <p14:creationId xmlns:p14="http://schemas.microsoft.com/office/powerpoint/2010/main" val="216846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12FA-553F-7781-781F-8C231032C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5CF48-3CD2-86E8-254C-E3C6C4E8C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19125-0B36-55B6-9343-3233359F0F90}"/>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B20A5881-DAC2-E8C0-D09C-4707056C1FF1}"/>
              </a:ext>
            </a:extLst>
          </p:cNvPr>
          <p:cNvSpPr>
            <a:spLocks noGrp="1"/>
          </p:cNvSpPr>
          <p:nvPr>
            <p:ph type="sldNum" sz="quarter" idx="5"/>
          </p:nvPr>
        </p:nvSpPr>
        <p:spPr/>
        <p:txBody>
          <a:bodyPr/>
          <a:lstStyle/>
          <a:p>
            <a:fld id="{82F137DD-1019-4146-8C59-CA54AC3C6757}" type="slidenum">
              <a:rPr lang="et-EE" smtClean="0"/>
              <a:t>3</a:t>
            </a:fld>
            <a:endParaRPr lang="et-EE"/>
          </a:p>
        </p:txBody>
      </p:sp>
    </p:spTree>
    <p:extLst>
      <p:ext uri="{BB962C8B-B14F-4D97-AF65-F5344CB8AC3E}">
        <p14:creationId xmlns:p14="http://schemas.microsoft.com/office/powerpoint/2010/main" val="273528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5</a:t>
            </a:fld>
            <a:endParaRPr lang="et-EE"/>
          </a:p>
        </p:txBody>
      </p:sp>
    </p:spTree>
    <p:extLst>
      <p:ext uri="{BB962C8B-B14F-4D97-AF65-F5344CB8AC3E}">
        <p14:creationId xmlns:p14="http://schemas.microsoft.com/office/powerpoint/2010/main" val="167168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CED5-B6E9-C608-E29D-FF335140A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9CB98-A81A-0917-242F-BD57681BA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A8D61-11CE-8DE5-C27E-3DD9795C2464}"/>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55F9F751-EF1B-1248-7D8A-1D89A7A230B3}"/>
              </a:ext>
            </a:extLst>
          </p:cNvPr>
          <p:cNvSpPr>
            <a:spLocks noGrp="1"/>
          </p:cNvSpPr>
          <p:nvPr>
            <p:ph type="sldNum" sz="quarter" idx="5"/>
          </p:nvPr>
        </p:nvSpPr>
        <p:spPr/>
        <p:txBody>
          <a:bodyPr/>
          <a:lstStyle/>
          <a:p>
            <a:fld id="{82F137DD-1019-4146-8C59-CA54AC3C6757}" type="slidenum">
              <a:rPr lang="et-EE" smtClean="0"/>
              <a:t>7</a:t>
            </a:fld>
            <a:endParaRPr lang="et-EE"/>
          </a:p>
        </p:txBody>
      </p:sp>
    </p:spTree>
    <p:extLst>
      <p:ext uri="{BB962C8B-B14F-4D97-AF65-F5344CB8AC3E}">
        <p14:creationId xmlns:p14="http://schemas.microsoft.com/office/powerpoint/2010/main" val="225584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9</a:t>
            </a:fld>
            <a:endParaRPr lang="et-EE"/>
          </a:p>
        </p:txBody>
      </p:sp>
    </p:spTree>
    <p:extLst>
      <p:ext uri="{BB962C8B-B14F-4D97-AF65-F5344CB8AC3E}">
        <p14:creationId xmlns:p14="http://schemas.microsoft.com/office/powerpoint/2010/main" val="72653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B4894-746B-E6BC-E660-AE3C0AD42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4B8D5-470B-0CFD-56D8-22B5C2432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19450-58A6-C485-11E6-3A4EF9BB2B35}"/>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BFB4E2B2-FC65-A0F6-7150-E1E3E2B1BC23}"/>
              </a:ext>
            </a:extLst>
          </p:cNvPr>
          <p:cNvSpPr>
            <a:spLocks noGrp="1"/>
          </p:cNvSpPr>
          <p:nvPr>
            <p:ph type="sldNum" sz="quarter" idx="5"/>
          </p:nvPr>
        </p:nvSpPr>
        <p:spPr/>
        <p:txBody>
          <a:bodyPr/>
          <a:lstStyle/>
          <a:p>
            <a:fld id="{82F137DD-1019-4146-8C59-CA54AC3C6757}" type="slidenum">
              <a:rPr lang="et-EE" smtClean="0"/>
              <a:t>10</a:t>
            </a:fld>
            <a:endParaRPr lang="et-EE"/>
          </a:p>
        </p:txBody>
      </p:sp>
    </p:spTree>
    <p:extLst>
      <p:ext uri="{BB962C8B-B14F-4D97-AF65-F5344CB8AC3E}">
        <p14:creationId xmlns:p14="http://schemas.microsoft.com/office/powerpoint/2010/main" val="313699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66229-7A7C-C6EA-9321-864D92D2A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DDC5B-D730-E815-95F3-06556D0FF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03931-85C5-151A-16C3-4F5627C00187}"/>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2C094234-5F37-CE16-EA17-B4774BCD4532}"/>
              </a:ext>
            </a:extLst>
          </p:cNvPr>
          <p:cNvSpPr>
            <a:spLocks noGrp="1"/>
          </p:cNvSpPr>
          <p:nvPr>
            <p:ph type="sldNum" sz="quarter" idx="5"/>
          </p:nvPr>
        </p:nvSpPr>
        <p:spPr/>
        <p:txBody>
          <a:bodyPr/>
          <a:lstStyle/>
          <a:p>
            <a:fld id="{82F137DD-1019-4146-8C59-CA54AC3C6757}" type="slidenum">
              <a:rPr lang="et-EE" smtClean="0"/>
              <a:t>11</a:t>
            </a:fld>
            <a:endParaRPr lang="et-EE"/>
          </a:p>
        </p:txBody>
      </p:sp>
    </p:spTree>
    <p:extLst>
      <p:ext uri="{BB962C8B-B14F-4D97-AF65-F5344CB8AC3E}">
        <p14:creationId xmlns:p14="http://schemas.microsoft.com/office/powerpoint/2010/main" val="356471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Times New Roman" panose="02020603050405020304" pitchFamily="18" charset="0"/>
                <a:ea typeface="Times New Roman" panose="02020603050405020304" pitchFamily="18" charset="0"/>
              </a:rPr>
              <a:t>Teenuse saajate arv 1 000 elaniku kohta 2021.-2022. aastal oli kõigis valdades 2-3 korda suurem kui Eestis keskmiselt. </a:t>
            </a:r>
            <a:endParaRPr lang="et-EE" sz="1800" dirty="0">
              <a:solidFill>
                <a:srgbClr val="000000"/>
              </a:solidFill>
              <a:effectLst/>
              <a:latin typeface="Times New Roman" panose="02020603050405020304" pitchFamily="18" charset="0"/>
              <a:ea typeface="Times New Roman" panose="02020603050405020304" pitchFamily="18" charset="0"/>
            </a:endParaRPr>
          </a:p>
          <a:p>
            <a:endParaRPr lang="et-EE" sz="1800" dirty="0">
              <a:solidFill>
                <a:srgbClr val="000000"/>
              </a:solidFill>
              <a:effectLst/>
              <a:latin typeface="Times New Roman" panose="02020603050405020304" pitchFamily="18" charset="0"/>
              <a:ea typeface="Times New Roman" panose="02020603050405020304" pitchFamily="18" charset="0"/>
            </a:endParaRPr>
          </a:p>
          <a:p>
            <a:r>
              <a:rPr lang="et-EE" sz="1800" dirty="0">
                <a:solidFill>
                  <a:srgbClr val="000000"/>
                </a:solidFill>
                <a:effectLst/>
                <a:latin typeface="Times New Roman" panose="02020603050405020304" pitchFamily="18" charset="0"/>
                <a:ea typeface="Times New Roman" panose="02020603050405020304" pitchFamily="18" charset="0"/>
              </a:rPr>
              <a:t>Valga mk suur langus 2021-2023 on vähemalt osaliselt tingitud </a:t>
            </a:r>
            <a:r>
              <a:rPr lang="et-EE" sz="1800" dirty="0">
                <a:effectLst/>
                <a:latin typeface="Times New Roman" panose="02020603050405020304" pitchFamily="18" charset="0"/>
                <a:ea typeface="Times New Roman" panose="02020603050405020304" pitchFamily="18" charset="0"/>
              </a:rPr>
              <a:t>sellest</a:t>
            </a:r>
            <a:r>
              <a:rPr lang="et-EE" sz="1800" dirty="0">
                <a:solidFill>
                  <a:srgbClr val="000000"/>
                </a:solidFill>
                <a:effectLst/>
                <a:latin typeface="Times New Roman" panose="02020603050405020304" pitchFamily="18" charset="0"/>
                <a:ea typeface="Times New Roman" panose="02020603050405020304" pitchFamily="18" charset="0"/>
              </a:rPr>
              <a:t>, et</a:t>
            </a:r>
            <a:r>
              <a:rPr lang="et-EE" sz="1800" dirty="0">
                <a:effectLst/>
                <a:latin typeface="Times New Roman" panose="02020603050405020304" pitchFamily="18" charset="0"/>
                <a:ea typeface="Times New Roman" panose="02020603050405020304" pitchFamily="18" charset="0"/>
              </a:rPr>
              <a:t> 2023. aastal korrastati andmebaasi STAR tehtud kandeid ehk lõpetati teenuse kajastamine klientide osas, kellel oligi juba varasemalt teenus lõppenud. Lisaks leiti osade klientide vahehindamisel, et koduteenus polnud enam põhjendatud, sh asendati vajadusel muu teenusega, näiteks ISTE või üldhooldus.</a:t>
            </a:r>
            <a:endParaRPr lang="et-EE" dirty="0"/>
          </a:p>
        </p:txBody>
      </p:sp>
      <p:sp>
        <p:nvSpPr>
          <p:cNvPr id="4" name="Slide Number Placeholder 3"/>
          <p:cNvSpPr>
            <a:spLocks noGrp="1"/>
          </p:cNvSpPr>
          <p:nvPr>
            <p:ph type="sldNum" sz="quarter" idx="5"/>
          </p:nvPr>
        </p:nvSpPr>
        <p:spPr/>
        <p:txBody>
          <a:bodyPr/>
          <a:lstStyle/>
          <a:p>
            <a:fld id="{82F137DD-1019-4146-8C59-CA54AC3C6757}" type="slidenum">
              <a:rPr lang="et-EE" smtClean="0"/>
              <a:t>13</a:t>
            </a:fld>
            <a:endParaRPr lang="et-EE"/>
          </a:p>
        </p:txBody>
      </p:sp>
    </p:spTree>
    <p:extLst>
      <p:ext uri="{BB962C8B-B14F-4D97-AF65-F5344CB8AC3E}">
        <p14:creationId xmlns:p14="http://schemas.microsoft.com/office/powerpoint/2010/main" val="61259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3911F-1738-2FDA-CD47-932C17344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FE754-8DC7-0CD5-6299-58DA37425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AF312-E3A6-16CB-4BE9-2E3225344668}"/>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0A5C3377-FA84-5288-6149-B69B06FA9A52}"/>
              </a:ext>
            </a:extLst>
          </p:cNvPr>
          <p:cNvSpPr>
            <a:spLocks noGrp="1"/>
          </p:cNvSpPr>
          <p:nvPr>
            <p:ph type="sldNum" sz="quarter" idx="5"/>
          </p:nvPr>
        </p:nvSpPr>
        <p:spPr/>
        <p:txBody>
          <a:bodyPr/>
          <a:lstStyle/>
          <a:p>
            <a:fld id="{82F137DD-1019-4146-8C59-CA54AC3C6757}" type="slidenum">
              <a:rPr lang="et-EE" smtClean="0"/>
              <a:t>14</a:t>
            </a:fld>
            <a:endParaRPr lang="et-EE"/>
          </a:p>
        </p:txBody>
      </p:sp>
    </p:spTree>
    <p:extLst>
      <p:ext uri="{BB962C8B-B14F-4D97-AF65-F5344CB8AC3E}">
        <p14:creationId xmlns:p14="http://schemas.microsoft.com/office/powerpoint/2010/main" val="333569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935F-EB5D-D7B9-F1C3-9C3EA1D6F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C48C7436-EFEF-2AEB-22AE-52418F16A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39BEAA08-8F38-61F8-0228-8C363FFD5BF1}"/>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5" name="Footer Placeholder 4">
            <a:extLst>
              <a:ext uri="{FF2B5EF4-FFF2-40B4-BE49-F238E27FC236}">
                <a16:creationId xmlns:a16="http://schemas.microsoft.com/office/drawing/2014/main" id="{E5B75A2A-EE03-6E3C-409E-20C90864797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CC0656C7-F023-FDFC-92F1-F1CC836D928B}"/>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282522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A7C-390A-0CA1-68B9-068B2EA4164D}"/>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EAF0BE45-8460-C098-1DE0-6BE4C30C3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484B6FE3-C18B-9DBE-05B4-D413E77F57CA}"/>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5" name="Footer Placeholder 4">
            <a:extLst>
              <a:ext uri="{FF2B5EF4-FFF2-40B4-BE49-F238E27FC236}">
                <a16:creationId xmlns:a16="http://schemas.microsoft.com/office/drawing/2014/main" id="{2ED3CE53-9FB6-2367-1C12-CA480DC4C7B6}"/>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B05AD1A9-C39F-E48B-64AE-EBB7863CE63F}"/>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17237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3534C-D24B-41E7-CD72-7E55FC2841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D7A18DC5-075C-5F20-5C9F-9002F328C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90E682C8-FDB6-0B49-7943-21B0BFB72FD7}"/>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5" name="Footer Placeholder 4">
            <a:extLst>
              <a:ext uri="{FF2B5EF4-FFF2-40B4-BE49-F238E27FC236}">
                <a16:creationId xmlns:a16="http://schemas.microsoft.com/office/drawing/2014/main" id="{8CA70DBD-F62E-3211-D12A-2D2F4BC7274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9041036-68BC-9276-287F-A3D545E0F0EA}"/>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375776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A88F-2E32-FABF-5DCD-CD5D008489B7}"/>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31387EE6-B2FD-B898-ADB0-B20DC7C17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F402BE34-263F-545B-7202-D089C4EE7DCB}"/>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5" name="Footer Placeholder 4">
            <a:extLst>
              <a:ext uri="{FF2B5EF4-FFF2-40B4-BE49-F238E27FC236}">
                <a16:creationId xmlns:a16="http://schemas.microsoft.com/office/drawing/2014/main" id="{9F351009-8258-D712-8A49-2EF7D31C1A2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440EAB56-774B-1D0B-68C4-47E46CAF0FAE}"/>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299961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48EE-82C3-4F1D-1E3F-905A9DD2D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21D65C4A-A929-A4C1-0DF7-B67F03F8F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EF913-4832-BD06-2CB4-D076C47EAEED}"/>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5" name="Footer Placeholder 4">
            <a:extLst>
              <a:ext uri="{FF2B5EF4-FFF2-40B4-BE49-F238E27FC236}">
                <a16:creationId xmlns:a16="http://schemas.microsoft.com/office/drawing/2014/main" id="{2704C232-F745-6A3F-0ECF-1C298DC6134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442A1685-B9C7-9869-5826-1D72784FCFDE}"/>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11045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54F2-9446-7619-01C7-0933F0F2CFCA}"/>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DCB04B39-B107-94EF-D055-8E5F442E7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B505FBF6-FF40-88D3-A320-F6D7A50FCB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8D2E5715-A5E8-C708-DA6B-FD3AA2F82760}"/>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6" name="Footer Placeholder 5">
            <a:extLst>
              <a:ext uri="{FF2B5EF4-FFF2-40B4-BE49-F238E27FC236}">
                <a16:creationId xmlns:a16="http://schemas.microsoft.com/office/drawing/2014/main" id="{62F549B6-D4FB-06E7-77B4-8F1F67A29FBC}"/>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EEAFC43F-7D28-FB6E-9035-E413C41E85A3}"/>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343805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6FB6-960F-DF34-FAC4-58BB5D8CE3EE}"/>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6BA51A79-AE05-8DB7-116D-18028FCA9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8AD044-6E2D-0511-4669-440AA9EBF4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5CAC6E4A-5449-446F-CF6D-F6F4A2D1B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2D18A-AA0D-AD08-90AB-F50774DD38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BFEEE875-C8DD-F071-2E13-36D3BDB7D1E5}"/>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8" name="Footer Placeholder 7">
            <a:extLst>
              <a:ext uri="{FF2B5EF4-FFF2-40B4-BE49-F238E27FC236}">
                <a16:creationId xmlns:a16="http://schemas.microsoft.com/office/drawing/2014/main" id="{377BF98F-FDCC-AF71-DCC0-774A3948A93B}"/>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BA8F60C8-542D-DA14-075E-0F48FE50E40F}"/>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117663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1D1F-5A47-83FA-3CEF-45FB68BD1303}"/>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9998BF04-9928-909F-93A1-63D3385F739B}"/>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4" name="Footer Placeholder 3">
            <a:extLst>
              <a:ext uri="{FF2B5EF4-FFF2-40B4-BE49-F238E27FC236}">
                <a16:creationId xmlns:a16="http://schemas.microsoft.com/office/drawing/2014/main" id="{F0148AA4-C137-8BA4-408A-9DF701685C4D}"/>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AA1EA698-7F6D-64D0-9D6F-A874FD70E375}"/>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317349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8BFCD-4B3A-E1BB-D465-5320BEB76041}"/>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3" name="Footer Placeholder 2">
            <a:extLst>
              <a:ext uri="{FF2B5EF4-FFF2-40B4-BE49-F238E27FC236}">
                <a16:creationId xmlns:a16="http://schemas.microsoft.com/office/drawing/2014/main" id="{C269C7AB-621C-AF37-DF2F-851B7D622839}"/>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4D108DAE-9D3C-4DF1-85E9-F301A0721CA1}"/>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27105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1149-A76C-6507-604C-8474F158F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859BA257-2808-35F2-739E-49F827597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EBA454FA-8AF4-E2CC-F742-90243930B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24456-8ACA-5BF9-131F-41660B2E8A89}"/>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6" name="Footer Placeholder 5">
            <a:extLst>
              <a:ext uri="{FF2B5EF4-FFF2-40B4-BE49-F238E27FC236}">
                <a16:creationId xmlns:a16="http://schemas.microsoft.com/office/drawing/2014/main" id="{AE25CF32-A7B0-95E2-A9D2-FBA4FC852C0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19083B2E-C5FF-4F7C-D208-B3CA5AC5BEB5}"/>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223872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DCEB-3518-76DA-CCAD-35F12E78C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DBC08908-42C6-420F-B1E7-516E68026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F9ADF060-67E8-A445-602F-91CC20DB3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76F76-4259-7785-D8F1-7F1D00D4F3FB}"/>
              </a:ext>
            </a:extLst>
          </p:cNvPr>
          <p:cNvSpPr>
            <a:spLocks noGrp="1"/>
          </p:cNvSpPr>
          <p:nvPr>
            <p:ph type="dt" sz="half" idx="10"/>
          </p:nvPr>
        </p:nvSpPr>
        <p:spPr/>
        <p:txBody>
          <a:bodyPr/>
          <a:lstStyle/>
          <a:p>
            <a:fld id="{9040B6DC-ED9B-4A01-8296-F0FF31C2D86A}" type="datetimeFigureOut">
              <a:rPr lang="et-EE" smtClean="0"/>
              <a:t>13.12.2024</a:t>
            </a:fld>
            <a:endParaRPr lang="et-EE"/>
          </a:p>
        </p:txBody>
      </p:sp>
      <p:sp>
        <p:nvSpPr>
          <p:cNvPr id="6" name="Footer Placeholder 5">
            <a:extLst>
              <a:ext uri="{FF2B5EF4-FFF2-40B4-BE49-F238E27FC236}">
                <a16:creationId xmlns:a16="http://schemas.microsoft.com/office/drawing/2014/main" id="{A83C3443-B815-9EFE-2A42-7BB13C25225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5F880D09-01E4-F09D-E923-D082F8F32D47}"/>
              </a:ext>
            </a:extLst>
          </p:cNvPr>
          <p:cNvSpPr>
            <a:spLocks noGrp="1"/>
          </p:cNvSpPr>
          <p:nvPr>
            <p:ph type="sldNum" sz="quarter" idx="12"/>
          </p:nvPr>
        </p:nvSpPr>
        <p:spPr/>
        <p:txBody>
          <a:bodyPr/>
          <a:lstStyle/>
          <a:p>
            <a:fld id="{BED19799-CEAF-4252-A311-AA9FD0A86E3C}" type="slidenum">
              <a:rPr lang="et-EE" smtClean="0"/>
              <a:t>‹#›</a:t>
            </a:fld>
            <a:endParaRPr lang="et-EE"/>
          </a:p>
        </p:txBody>
      </p:sp>
    </p:spTree>
    <p:extLst>
      <p:ext uri="{BB962C8B-B14F-4D97-AF65-F5344CB8AC3E}">
        <p14:creationId xmlns:p14="http://schemas.microsoft.com/office/powerpoint/2010/main" val="66151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D8C7F-A43B-35C4-8044-D5F6725EE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194028E6-93D7-DA82-10BA-A36ADF65E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927DCFF4-0501-991D-EDFC-4A7FFB1B4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0B6DC-ED9B-4A01-8296-F0FF31C2D86A}" type="datetimeFigureOut">
              <a:rPr lang="et-EE" smtClean="0"/>
              <a:t>13.12.2024</a:t>
            </a:fld>
            <a:endParaRPr lang="et-EE"/>
          </a:p>
        </p:txBody>
      </p:sp>
      <p:sp>
        <p:nvSpPr>
          <p:cNvPr id="5" name="Footer Placeholder 4">
            <a:extLst>
              <a:ext uri="{FF2B5EF4-FFF2-40B4-BE49-F238E27FC236}">
                <a16:creationId xmlns:a16="http://schemas.microsoft.com/office/drawing/2014/main" id="{0D367C46-67EE-FA2B-6927-DEBEEEA9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8E2D3984-C015-0427-2753-3C47003D2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19799-CEAF-4252-A311-AA9FD0A86E3C}" type="slidenum">
              <a:rPr lang="et-EE" smtClean="0"/>
              <a:t>‹#›</a:t>
            </a:fld>
            <a:endParaRPr lang="et-EE"/>
          </a:p>
        </p:txBody>
      </p:sp>
    </p:spTree>
    <p:extLst>
      <p:ext uri="{BB962C8B-B14F-4D97-AF65-F5344CB8AC3E}">
        <p14:creationId xmlns:p14="http://schemas.microsoft.com/office/powerpoint/2010/main" val="380048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7CEC-9613-8321-C06B-D99C4D44F6EF}"/>
              </a:ext>
            </a:extLst>
          </p:cNvPr>
          <p:cNvSpPr>
            <a:spLocks noGrp="1"/>
          </p:cNvSpPr>
          <p:nvPr>
            <p:ph type="ctrTitle"/>
          </p:nvPr>
        </p:nvSpPr>
        <p:spPr>
          <a:xfrm>
            <a:off x="1524000" y="1718416"/>
            <a:ext cx="9144000" cy="2387600"/>
          </a:xfrm>
        </p:spPr>
        <p:txBody>
          <a:bodyPr>
            <a:normAutofit fontScale="90000"/>
          </a:bodyPr>
          <a:lstStyle/>
          <a:p>
            <a:r>
              <a:rPr lang="et-EE" dirty="0"/>
              <a:t>Valga maakonna sotsiaalteenuste arendamise projekt</a:t>
            </a:r>
          </a:p>
        </p:txBody>
      </p:sp>
      <p:sp>
        <p:nvSpPr>
          <p:cNvPr id="3" name="Subtitle 2">
            <a:extLst>
              <a:ext uri="{FF2B5EF4-FFF2-40B4-BE49-F238E27FC236}">
                <a16:creationId xmlns:a16="http://schemas.microsoft.com/office/drawing/2014/main" id="{36C27346-01A5-CCA5-0C4F-FDC41C0AB86E}"/>
              </a:ext>
            </a:extLst>
          </p:cNvPr>
          <p:cNvSpPr>
            <a:spLocks noGrp="1"/>
          </p:cNvSpPr>
          <p:nvPr>
            <p:ph type="subTitle" idx="1"/>
          </p:nvPr>
        </p:nvSpPr>
        <p:spPr>
          <a:xfrm>
            <a:off x="1524000" y="4198091"/>
            <a:ext cx="9144000" cy="1655762"/>
          </a:xfrm>
        </p:spPr>
        <p:txBody>
          <a:bodyPr>
            <a:normAutofit lnSpcReduction="10000"/>
          </a:bodyPr>
          <a:lstStyle/>
          <a:p>
            <a:r>
              <a:rPr lang="et-EE" dirty="0">
                <a:latin typeface="Poppins" panose="00000500000000000000" pitchFamily="2" charset="0"/>
                <a:cs typeface="Poppins" panose="00000500000000000000" pitchFamily="2" charset="0"/>
              </a:rPr>
              <a:t>Kokkuvõte uuringust, arendusvajadustest </a:t>
            </a:r>
            <a:br>
              <a:rPr lang="et-EE" dirty="0">
                <a:latin typeface="Poppins" panose="00000500000000000000" pitchFamily="2" charset="0"/>
                <a:cs typeface="Poppins" panose="00000500000000000000" pitchFamily="2" charset="0"/>
              </a:rPr>
            </a:br>
            <a:r>
              <a:rPr lang="et-EE" dirty="0">
                <a:latin typeface="Poppins" panose="00000500000000000000" pitchFamily="2" charset="0"/>
                <a:cs typeface="Poppins" panose="00000500000000000000" pitchFamily="2" charset="0"/>
              </a:rPr>
              <a:t>ja teenusedisaini protsessist Otepää valla volikogule</a:t>
            </a:r>
          </a:p>
          <a:p>
            <a:endParaRPr lang="et-EE" dirty="0">
              <a:latin typeface="Poppins" panose="00000500000000000000" pitchFamily="2" charset="0"/>
              <a:cs typeface="Poppins" panose="00000500000000000000" pitchFamily="2" charset="0"/>
            </a:endParaRPr>
          </a:p>
          <a:p>
            <a:r>
              <a:rPr lang="et-EE" dirty="0">
                <a:latin typeface="Poppins" panose="00000500000000000000" pitchFamily="2" charset="0"/>
                <a:cs typeface="Poppins" panose="00000500000000000000" pitchFamily="2" charset="0"/>
              </a:rPr>
              <a:t>Sotsiaalse Innovatsiooni Labor</a:t>
            </a:r>
          </a:p>
        </p:txBody>
      </p:sp>
    </p:spTree>
    <p:extLst>
      <p:ext uri="{BB962C8B-B14F-4D97-AF65-F5344CB8AC3E}">
        <p14:creationId xmlns:p14="http://schemas.microsoft.com/office/powerpoint/2010/main" val="372237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039D5FDC-F7D7-2A6D-F218-7D4AF2F90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117A0-65D2-3217-92C1-298810984E42}"/>
              </a:ext>
            </a:extLst>
          </p:cNvPr>
          <p:cNvSpPr>
            <a:spLocks noGrp="1"/>
          </p:cNvSpPr>
          <p:nvPr>
            <p:ph type="title"/>
          </p:nvPr>
        </p:nvSpPr>
        <p:spPr>
          <a:xfrm>
            <a:off x="838200" y="689715"/>
            <a:ext cx="10515600" cy="1325563"/>
          </a:xfrm>
        </p:spPr>
        <p:txBody>
          <a:bodyPr>
            <a:noAutofit/>
          </a:bodyPr>
          <a:lstStyle/>
          <a:p>
            <a:r>
              <a:rPr lang="fi-FI" sz="3200" dirty="0"/>
              <a:t>2. Sotsiaalvaldkonna ressursivajadust ei ole võimalik kompenseerida ainult teenuste efektiivistamisega. </a:t>
            </a:r>
            <a:endParaRPr lang="et-EE" sz="3200" dirty="0"/>
          </a:p>
        </p:txBody>
      </p:sp>
      <p:sp>
        <p:nvSpPr>
          <p:cNvPr id="3" name="Content Placeholder 2">
            <a:extLst>
              <a:ext uri="{FF2B5EF4-FFF2-40B4-BE49-F238E27FC236}">
                <a16:creationId xmlns:a16="http://schemas.microsoft.com/office/drawing/2014/main" id="{CE6ABD7F-245C-2A32-71AA-879539A5006F}"/>
              </a:ext>
            </a:extLst>
          </p:cNvPr>
          <p:cNvSpPr>
            <a:spLocks noGrp="1"/>
          </p:cNvSpPr>
          <p:nvPr>
            <p:ph idx="1"/>
          </p:nvPr>
        </p:nvSpPr>
        <p:spPr>
          <a:xfrm>
            <a:off x="838200" y="2015278"/>
            <a:ext cx="8475134" cy="4012989"/>
          </a:xfrm>
        </p:spPr>
        <p:txBody>
          <a:bodyPr>
            <a:normAutofit fontScale="85000" lnSpcReduction="20000"/>
          </a:bodyPr>
          <a:lstStyle/>
          <a:p>
            <a:pPr marL="0" indent="0">
              <a:lnSpc>
                <a:spcPct val="120000"/>
              </a:lnSpc>
              <a:buNone/>
            </a:pPr>
            <a:r>
              <a:rPr lang="fi-FI" dirty="0"/>
              <a:t>See on seotud piirkondlike trendidega:</a:t>
            </a:r>
            <a:endParaRPr lang="et-EE" dirty="0"/>
          </a:p>
          <a:p>
            <a:pPr>
              <a:lnSpc>
                <a:spcPct val="120000"/>
              </a:lnSpc>
            </a:pPr>
            <a:r>
              <a:rPr lang="et-EE" dirty="0"/>
              <a:t>kõrge eakate osakaalu ja töötute määraga vananev ja vähenev rahvastik;</a:t>
            </a:r>
          </a:p>
          <a:p>
            <a:pPr>
              <a:lnSpc>
                <a:spcPct val="120000"/>
              </a:lnSpc>
            </a:pPr>
            <a:r>
              <a:rPr lang="et-EE" dirty="0"/>
              <a:t>hooldatavate osakaal elanikkonnast on suur, mis tähendab ka kõrget hoolduskoormust;</a:t>
            </a:r>
          </a:p>
          <a:p>
            <a:pPr>
              <a:lnSpc>
                <a:spcPct val="120000"/>
              </a:lnSpc>
              <a:spcAft>
                <a:spcPts val="800"/>
              </a:spcAft>
            </a:pPr>
            <a:r>
              <a:rPr lang="et-EE" dirty="0"/>
              <a:t>igas omavalitsuses on lisaks tiheasustustega vallakeskustele ka hajaasutustega piirkondi;</a:t>
            </a:r>
          </a:p>
          <a:p>
            <a:pPr>
              <a:lnSpc>
                <a:spcPct val="120000"/>
              </a:lnSpc>
            </a:pPr>
            <a:r>
              <a:rPr lang="et-EE" dirty="0"/>
              <a:t>teatud meditsiini-, rehabilitatsiooni-, vaimse tervise jm teenused on kättesaadavad vaid väljaspool maakonda</a:t>
            </a:r>
          </a:p>
        </p:txBody>
      </p:sp>
    </p:spTree>
    <p:extLst>
      <p:ext uri="{BB962C8B-B14F-4D97-AF65-F5344CB8AC3E}">
        <p14:creationId xmlns:p14="http://schemas.microsoft.com/office/powerpoint/2010/main" val="175998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80C7A4D9-04E7-DBD3-609A-80743977F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8DEAB-0FF0-9A5D-9C0D-34324C88F29E}"/>
              </a:ext>
            </a:extLst>
          </p:cNvPr>
          <p:cNvSpPr>
            <a:spLocks noGrp="1"/>
          </p:cNvSpPr>
          <p:nvPr>
            <p:ph type="title"/>
          </p:nvPr>
        </p:nvSpPr>
        <p:spPr>
          <a:xfrm>
            <a:off x="838200" y="500062"/>
            <a:ext cx="10515600" cy="1325563"/>
          </a:xfrm>
        </p:spPr>
        <p:txBody>
          <a:bodyPr>
            <a:noAutofit/>
          </a:bodyPr>
          <a:lstStyle/>
          <a:p>
            <a:r>
              <a:rPr lang="et-EE" sz="3200" dirty="0"/>
              <a:t>3. Suurem tähelepanu töökorraldusele, töötajate sotsiaalsetele garantiidele ja ennetustegevusele</a:t>
            </a:r>
          </a:p>
        </p:txBody>
      </p:sp>
      <p:sp>
        <p:nvSpPr>
          <p:cNvPr id="3" name="Content Placeholder 2">
            <a:extLst>
              <a:ext uri="{FF2B5EF4-FFF2-40B4-BE49-F238E27FC236}">
                <a16:creationId xmlns:a16="http://schemas.microsoft.com/office/drawing/2014/main" id="{B92123A0-8DA8-F799-1E7F-3B780678BAF8}"/>
              </a:ext>
            </a:extLst>
          </p:cNvPr>
          <p:cNvSpPr>
            <a:spLocks noGrp="1"/>
          </p:cNvSpPr>
          <p:nvPr>
            <p:ph idx="1"/>
          </p:nvPr>
        </p:nvSpPr>
        <p:spPr>
          <a:xfrm>
            <a:off x="838199" y="1825625"/>
            <a:ext cx="8441267" cy="4351338"/>
          </a:xfrm>
        </p:spPr>
        <p:txBody>
          <a:bodyPr>
            <a:normAutofit fontScale="85000" lnSpcReduction="10000"/>
          </a:bodyPr>
          <a:lstStyle/>
          <a:p>
            <a:pPr>
              <a:lnSpc>
                <a:spcPct val="107000"/>
              </a:lnSpc>
            </a:pPr>
            <a:r>
              <a:rPr lang="fi-FI" dirty="0"/>
              <a:t>Sotsiaalvaldkonna töötajate koormuse vähendamine, töötasude tõstmine ja sotsiaalsete garantiide laiendamine kõigile teenuseid osutavatele isikutele. </a:t>
            </a:r>
            <a:endParaRPr lang="et-EE" dirty="0"/>
          </a:p>
          <a:p>
            <a:pPr>
              <a:lnSpc>
                <a:spcPct val="107000"/>
              </a:lnSpc>
            </a:pPr>
            <a:r>
              <a:rPr lang="fi-FI" dirty="0"/>
              <a:t>Ennetavate ja toetavate teenuste süsteemsem ja mahukam pakkumine, et ennetada või lükata edasi abivajaduse süvenemist, kus inimene vajab mahukamat ja kallimat abi.</a:t>
            </a:r>
          </a:p>
          <a:p>
            <a:pPr>
              <a:lnSpc>
                <a:spcPct val="107000"/>
              </a:lnSpc>
            </a:pPr>
            <a:r>
              <a:rPr lang="et-EE" dirty="0"/>
              <a:t>Teatud t</a:t>
            </a:r>
            <a:r>
              <a:rPr lang="fi-FI" dirty="0"/>
              <a:t>eenuste korralduse vastavusse viimine teenuse eesmärgi, klientide vajaduste ja tõhusa töökorralduse põhimõtetega</a:t>
            </a:r>
            <a:r>
              <a:rPr lang="et-EE" dirty="0"/>
              <a:t> (allpool, erineb vallati)</a:t>
            </a:r>
            <a:r>
              <a:rPr lang="fi-FI" dirty="0"/>
              <a:t>. </a:t>
            </a:r>
          </a:p>
        </p:txBody>
      </p:sp>
    </p:spTree>
    <p:extLst>
      <p:ext uri="{BB962C8B-B14F-4D97-AF65-F5344CB8AC3E}">
        <p14:creationId xmlns:p14="http://schemas.microsoft.com/office/powerpoint/2010/main" val="75654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A8D99B-8CD4-AC4D-E1E7-F0ACD2A3A6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4259B4-2F61-7BB6-ECBE-67043ECC3351}"/>
              </a:ext>
            </a:extLst>
          </p:cNvPr>
          <p:cNvSpPr>
            <a:spLocks noGrp="1"/>
          </p:cNvSpPr>
          <p:nvPr>
            <p:ph type="title"/>
          </p:nvPr>
        </p:nvSpPr>
        <p:spPr>
          <a:xfrm>
            <a:off x="831850" y="1709738"/>
            <a:ext cx="10515600" cy="2852737"/>
          </a:xfrm>
        </p:spPr>
        <p:txBody>
          <a:bodyPr>
            <a:normAutofit/>
          </a:bodyPr>
          <a:lstStyle/>
          <a:p>
            <a:r>
              <a:rPr lang="et-EE" dirty="0"/>
              <a:t>Koduteenus</a:t>
            </a:r>
          </a:p>
        </p:txBody>
      </p:sp>
      <p:sp>
        <p:nvSpPr>
          <p:cNvPr id="7" name="Text Placeholder 6">
            <a:extLst>
              <a:ext uri="{FF2B5EF4-FFF2-40B4-BE49-F238E27FC236}">
                <a16:creationId xmlns:a16="http://schemas.microsoft.com/office/drawing/2014/main" id="{B47F1F16-E4ED-3A3B-B3F2-AF60BEB3BE6D}"/>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210692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25C61C-705C-E12E-325F-A14DF4D32E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7F929A-AE66-4298-4DE8-B74E5CB5163C}"/>
              </a:ext>
            </a:extLst>
          </p:cNvPr>
          <p:cNvSpPr>
            <a:spLocks noGrp="1"/>
          </p:cNvSpPr>
          <p:nvPr>
            <p:ph type="title"/>
          </p:nvPr>
        </p:nvSpPr>
        <p:spPr/>
        <p:txBody>
          <a:bodyPr/>
          <a:lstStyle/>
          <a:p>
            <a:r>
              <a:rPr lang="et-EE" dirty="0"/>
              <a:t>Koduteenus</a:t>
            </a:r>
          </a:p>
        </p:txBody>
      </p:sp>
      <p:sp>
        <p:nvSpPr>
          <p:cNvPr id="17" name="Content Placeholder 16">
            <a:extLst>
              <a:ext uri="{FF2B5EF4-FFF2-40B4-BE49-F238E27FC236}">
                <a16:creationId xmlns:a16="http://schemas.microsoft.com/office/drawing/2014/main" id="{D453FB6C-5C8E-2B4B-20EB-DC78DCC9FC3A}"/>
              </a:ext>
            </a:extLst>
          </p:cNvPr>
          <p:cNvSpPr>
            <a:spLocks noGrp="1"/>
          </p:cNvSpPr>
          <p:nvPr>
            <p:ph sz="half" idx="1"/>
          </p:nvPr>
        </p:nvSpPr>
        <p:spPr>
          <a:xfrm>
            <a:off x="6560614" y="1987673"/>
            <a:ext cx="5071946" cy="4392295"/>
          </a:xfrm>
        </p:spPr>
        <p:txBody>
          <a:bodyPr>
            <a:normAutofit fontScale="70000" lnSpcReduction="20000"/>
          </a:bodyPr>
          <a:lstStyle/>
          <a:p>
            <a:pPr>
              <a:lnSpc>
                <a:spcPct val="120000"/>
              </a:lnSpc>
            </a:pPr>
            <a:r>
              <a:rPr lang="et-EE" dirty="0">
                <a:latin typeface="Poppins" panose="00000500000000000000" pitchFamily="2" charset="0"/>
                <a:cs typeface="Poppins" panose="00000500000000000000" pitchFamily="2" charset="0"/>
              </a:rPr>
              <a:t>Tõrval on teenust osutava töötaja kohta kõige rohkem teenuse tunde, kontakttunde ja kliente.</a:t>
            </a:r>
          </a:p>
          <a:p>
            <a:pPr>
              <a:lnSpc>
                <a:spcPct val="120000"/>
              </a:lnSpc>
            </a:pPr>
            <a:r>
              <a:rPr lang="et-EE" dirty="0">
                <a:latin typeface="Poppins" panose="00000500000000000000" pitchFamily="2" charset="0"/>
                <a:cs typeface="Poppins" panose="00000500000000000000" pitchFamily="2" charset="0"/>
              </a:rPr>
              <a:t>Kuid Tõrva vallas peab klient valima paketi, mis sisaldab talle vajalikke teenuseid, kuid võib sisaldada ja tihti sisaldab ka teenuseid, mida abivajaduse hindamisest lähtudes kliendil vaja ei ole. </a:t>
            </a:r>
          </a:p>
          <a:p>
            <a:pPr>
              <a:lnSpc>
                <a:spcPct val="120000"/>
              </a:lnSpc>
            </a:pPr>
            <a:r>
              <a:rPr lang="et-EE" dirty="0">
                <a:latin typeface="Poppins" panose="00000500000000000000" pitchFamily="2" charset="0"/>
                <a:cs typeface="Poppins" panose="00000500000000000000" pitchFamily="2" charset="0"/>
              </a:rPr>
              <a:t>Transpordikulud kliendi kohta on tõhusaimad Valga ja Tõrva vallas, kilomeetri kohta Valgas.</a:t>
            </a:r>
          </a:p>
        </p:txBody>
      </p:sp>
      <p:graphicFrame>
        <p:nvGraphicFramePr>
          <p:cNvPr id="19" name="Content Placeholder 18">
            <a:extLst>
              <a:ext uri="{FF2B5EF4-FFF2-40B4-BE49-F238E27FC236}">
                <a16:creationId xmlns:a16="http://schemas.microsoft.com/office/drawing/2014/main" id="{80F0C17F-86CB-B864-3F61-75308ED8C6EA}"/>
              </a:ext>
            </a:extLst>
          </p:cNvPr>
          <p:cNvGraphicFramePr>
            <a:graphicFrameLocks noGrp="1"/>
          </p:cNvGraphicFramePr>
          <p:nvPr>
            <p:ph sz="half" idx="2"/>
            <p:extLst>
              <p:ext uri="{D42A27DB-BD31-4B8C-83A1-F6EECF244321}">
                <p14:modId xmlns:p14="http://schemas.microsoft.com/office/powerpoint/2010/main" val="2385216762"/>
              </p:ext>
            </p:extLst>
          </p:nvPr>
        </p:nvGraphicFramePr>
        <p:xfrm>
          <a:off x="914400" y="2043132"/>
          <a:ext cx="5181600" cy="144087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504280779"/>
                    </a:ext>
                  </a:extLst>
                </a:gridCol>
                <a:gridCol w="1295400">
                  <a:extLst>
                    <a:ext uri="{9D8B030D-6E8A-4147-A177-3AD203B41FA5}">
                      <a16:colId xmlns:a16="http://schemas.microsoft.com/office/drawing/2014/main" val="2307012022"/>
                    </a:ext>
                  </a:extLst>
                </a:gridCol>
                <a:gridCol w="1295400">
                  <a:extLst>
                    <a:ext uri="{9D8B030D-6E8A-4147-A177-3AD203B41FA5}">
                      <a16:colId xmlns:a16="http://schemas.microsoft.com/office/drawing/2014/main" val="2399199836"/>
                    </a:ext>
                  </a:extLst>
                </a:gridCol>
                <a:gridCol w="1295400">
                  <a:extLst>
                    <a:ext uri="{9D8B030D-6E8A-4147-A177-3AD203B41FA5}">
                      <a16:colId xmlns:a16="http://schemas.microsoft.com/office/drawing/2014/main" val="3109516862"/>
                    </a:ext>
                  </a:extLst>
                </a:gridCol>
              </a:tblGrid>
              <a:tr h="360218">
                <a:tc>
                  <a:txBody>
                    <a:bodyPr/>
                    <a:lstStyle/>
                    <a:p>
                      <a:endParaRPr lang="et-EE" sz="1800" dirty="0"/>
                    </a:p>
                  </a:txBody>
                  <a:tcPr marT="41564" marB="41564"/>
                </a:tc>
                <a:tc>
                  <a:txBody>
                    <a:bodyPr/>
                    <a:lstStyle/>
                    <a:p>
                      <a:r>
                        <a:rPr lang="et-EE" sz="1800" dirty="0"/>
                        <a:t>2023</a:t>
                      </a:r>
                    </a:p>
                  </a:txBody>
                  <a:tcPr marT="41564" marB="41564"/>
                </a:tc>
                <a:tc>
                  <a:txBody>
                    <a:bodyPr/>
                    <a:lstStyle/>
                    <a:p>
                      <a:r>
                        <a:rPr lang="et-EE" sz="1800" dirty="0"/>
                        <a:t>2022</a:t>
                      </a:r>
                    </a:p>
                  </a:txBody>
                  <a:tcPr marT="41564" marB="41564"/>
                </a:tc>
                <a:tc>
                  <a:txBody>
                    <a:bodyPr/>
                    <a:lstStyle/>
                    <a:p>
                      <a:r>
                        <a:rPr lang="et-EE" sz="1800" dirty="0"/>
                        <a:t>2021</a:t>
                      </a:r>
                    </a:p>
                  </a:txBody>
                  <a:tcPr marT="41564" marB="41564"/>
                </a:tc>
                <a:extLst>
                  <a:ext uri="{0D108BD9-81ED-4DB2-BD59-A6C34878D82A}">
                    <a16:rowId xmlns:a16="http://schemas.microsoft.com/office/drawing/2014/main" val="1117474160"/>
                  </a:ext>
                </a:extLst>
              </a:tr>
              <a:tr h="360218">
                <a:tc>
                  <a:txBody>
                    <a:bodyPr/>
                    <a:lstStyle/>
                    <a:p>
                      <a:r>
                        <a:rPr lang="et-EE" sz="1800" dirty="0"/>
                        <a:t>Tõrva</a:t>
                      </a:r>
                    </a:p>
                  </a:txBody>
                  <a:tcPr marT="41564" marB="41564"/>
                </a:tc>
                <a:tc>
                  <a:txBody>
                    <a:bodyPr/>
                    <a:lstStyle/>
                    <a:p>
                      <a:r>
                        <a:rPr lang="et-EE" sz="1800" dirty="0"/>
                        <a:t>17,2</a:t>
                      </a:r>
                    </a:p>
                  </a:txBody>
                  <a:tcPr marT="41564" marB="41564"/>
                </a:tc>
                <a:tc>
                  <a:txBody>
                    <a:bodyPr/>
                    <a:lstStyle/>
                    <a:p>
                      <a:r>
                        <a:rPr lang="et-EE" sz="1800" dirty="0"/>
                        <a:t>16,9</a:t>
                      </a:r>
                    </a:p>
                  </a:txBody>
                  <a:tcPr marT="41564" marB="41564"/>
                </a:tc>
                <a:tc>
                  <a:txBody>
                    <a:bodyPr/>
                    <a:lstStyle/>
                    <a:p>
                      <a:r>
                        <a:rPr lang="et-EE" sz="1800" dirty="0"/>
                        <a:t>15,5</a:t>
                      </a:r>
                    </a:p>
                  </a:txBody>
                  <a:tcPr marT="41564" marB="41564"/>
                </a:tc>
                <a:extLst>
                  <a:ext uri="{0D108BD9-81ED-4DB2-BD59-A6C34878D82A}">
                    <a16:rowId xmlns:a16="http://schemas.microsoft.com/office/drawing/2014/main" val="1897831243"/>
                  </a:ext>
                </a:extLst>
              </a:tr>
              <a:tr h="360218">
                <a:tc>
                  <a:txBody>
                    <a:bodyPr/>
                    <a:lstStyle/>
                    <a:p>
                      <a:r>
                        <a:rPr lang="et-EE" sz="1800" dirty="0"/>
                        <a:t>Valga</a:t>
                      </a:r>
                    </a:p>
                  </a:txBody>
                  <a:tcPr marT="41564" marB="41564"/>
                </a:tc>
                <a:tc>
                  <a:txBody>
                    <a:bodyPr/>
                    <a:lstStyle/>
                    <a:p>
                      <a:r>
                        <a:rPr lang="et-EE" sz="1800" dirty="0"/>
                        <a:t>10,2</a:t>
                      </a:r>
                    </a:p>
                  </a:txBody>
                  <a:tcPr marT="41564" marB="41564"/>
                </a:tc>
                <a:tc>
                  <a:txBody>
                    <a:bodyPr/>
                    <a:lstStyle/>
                    <a:p>
                      <a:r>
                        <a:rPr lang="et-EE" sz="1800" dirty="0"/>
                        <a:t>13,3</a:t>
                      </a:r>
                    </a:p>
                  </a:txBody>
                  <a:tcPr marT="41564" marB="41564"/>
                </a:tc>
                <a:tc>
                  <a:txBody>
                    <a:bodyPr/>
                    <a:lstStyle/>
                    <a:p>
                      <a:r>
                        <a:rPr lang="et-EE" sz="1800" dirty="0"/>
                        <a:t>17,5</a:t>
                      </a:r>
                    </a:p>
                  </a:txBody>
                  <a:tcPr marT="41564" marB="41564"/>
                </a:tc>
                <a:extLst>
                  <a:ext uri="{0D108BD9-81ED-4DB2-BD59-A6C34878D82A}">
                    <a16:rowId xmlns:a16="http://schemas.microsoft.com/office/drawing/2014/main" val="1842797414"/>
                  </a:ext>
                </a:extLst>
              </a:tr>
              <a:tr h="360218">
                <a:tc>
                  <a:txBody>
                    <a:bodyPr/>
                    <a:lstStyle/>
                    <a:p>
                      <a:r>
                        <a:rPr lang="et-EE" sz="1800" dirty="0"/>
                        <a:t>Otepää</a:t>
                      </a:r>
                    </a:p>
                  </a:txBody>
                  <a:tcPr marT="41564" marB="41564"/>
                </a:tc>
                <a:tc>
                  <a:txBody>
                    <a:bodyPr/>
                    <a:lstStyle/>
                    <a:p>
                      <a:r>
                        <a:rPr lang="et-EE" sz="1800" dirty="0"/>
                        <a:t>9,5</a:t>
                      </a:r>
                    </a:p>
                  </a:txBody>
                  <a:tcPr marT="41564" marB="41564"/>
                </a:tc>
                <a:tc>
                  <a:txBody>
                    <a:bodyPr/>
                    <a:lstStyle/>
                    <a:p>
                      <a:r>
                        <a:rPr lang="et-EE" sz="1800" dirty="0"/>
                        <a:t>12,5</a:t>
                      </a:r>
                    </a:p>
                  </a:txBody>
                  <a:tcPr marT="41564" marB="41564"/>
                </a:tc>
                <a:tc>
                  <a:txBody>
                    <a:bodyPr/>
                    <a:lstStyle/>
                    <a:p>
                      <a:r>
                        <a:rPr lang="et-EE" sz="1800" dirty="0"/>
                        <a:t>11,2</a:t>
                      </a:r>
                    </a:p>
                  </a:txBody>
                  <a:tcPr marT="41564" marB="41564"/>
                </a:tc>
                <a:extLst>
                  <a:ext uri="{0D108BD9-81ED-4DB2-BD59-A6C34878D82A}">
                    <a16:rowId xmlns:a16="http://schemas.microsoft.com/office/drawing/2014/main" val="70032962"/>
                  </a:ext>
                </a:extLst>
              </a:tr>
            </a:tbl>
          </a:graphicData>
        </a:graphic>
      </p:graphicFrame>
      <p:sp>
        <p:nvSpPr>
          <p:cNvPr id="20" name="TextBox 19">
            <a:extLst>
              <a:ext uri="{FF2B5EF4-FFF2-40B4-BE49-F238E27FC236}">
                <a16:creationId xmlns:a16="http://schemas.microsoft.com/office/drawing/2014/main" id="{89F5066A-A1C0-A1DC-BEA0-2886A2A34911}"/>
              </a:ext>
            </a:extLst>
          </p:cNvPr>
          <p:cNvSpPr txBox="1"/>
          <p:nvPr/>
        </p:nvSpPr>
        <p:spPr>
          <a:xfrm>
            <a:off x="838200" y="1534288"/>
            <a:ext cx="5257800" cy="369332"/>
          </a:xfrm>
          <a:prstGeom prst="rect">
            <a:avLst/>
          </a:prstGeom>
          <a:noFill/>
        </p:spPr>
        <p:txBody>
          <a:bodyPr wrap="square" rtlCol="0">
            <a:spAutoFit/>
          </a:bodyPr>
          <a:lstStyle/>
          <a:p>
            <a:r>
              <a:rPr lang="et-EE" dirty="0"/>
              <a:t>Teenuse saajad 1000 elaniku kohta.</a:t>
            </a:r>
          </a:p>
        </p:txBody>
      </p:sp>
      <p:graphicFrame>
        <p:nvGraphicFramePr>
          <p:cNvPr id="2" name="Table 1">
            <a:extLst>
              <a:ext uri="{FF2B5EF4-FFF2-40B4-BE49-F238E27FC236}">
                <a16:creationId xmlns:a16="http://schemas.microsoft.com/office/drawing/2014/main" id="{1219F9C3-8F08-1A70-9E2F-2A125B86BB6A}"/>
              </a:ext>
            </a:extLst>
          </p:cNvPr>
          <p:cNvGraphicFramePr>
            <a:graphicFrameLocks noGrp="1"/>
          </p:cNvGraphicFramePr>
          <p:nvPr>
            <p:extLst>
              <p:ext uri="{D42A27DB-BD31-4B8C-83A1-F6EECF244321}">
                <p14:modId xmlns:p14="http://schemas.microsoft.com/office/powerpoint/2010/main" val="254713030"/>
              </p:ext>
            </p:extLst>
          </p:nvPr>
        </p:nvGraphicFramePr>
        <p:xfrm>
          <a:off x="914400" y="4267402"/>
          <a:ext cx="5181600" cy="135774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870815246"/>
                    </a:ext>
                  </a:extLst>
                </a:gridCol>
                <a:gridCol w="1295400">
                  <a:extLst>
                    <a:ext uri="{9D8B030D-6E8A-4147-A177-3AD203B41FA5}">
                      <a16:colId xmlns:a16="http://schemas.microsoft.com/office/drawing/2014/main" val="3991590066"/>
                    </a:ext>
                  </a:extLst>
                </a:gridCol>
                <a:gridCol w="1295400">
                  <a:extLst>
                    <a:ext uri="{9D8B030D-6E8A-4147-A177-3AD203B41FA5}">
                      <a16:colId xmlns:a16="http://schemas.microsoft.com/office/drawing/2014/main" val="3589734214"/>
                    </a:ext>
                  </a:extLst>
                </a:gridCol>
                <a:gridCol w="1295400">
                  <a:extLst>
                    <a:ext uri="{9D8B030D-6E8A-4147-A177-3AD203B41FA5}">
                      <a16:colId xmlns:a16="http://schemas.microsoft.com/office/drawing/2014/main" val="3119431280"/>
                    </a:ext>
                  </a:extLst>
                </a:gridCol>
              </a:tblGrid>
              <a:tr h="360218">
                <a:tc>
                  <a:txBody>
                    <a:bodyPr/>
                    <a:lstStyle/>
                    <a:p>
                      <a:endParaRPr lang="et-EE" sz="1800" dirty="0"/>
                    </a:p>
                  </a:txBody>
                  <a:tcPr marT="41564" marB="41564"/>
                </a:tc>
                <a:tc>
                  <a:txBody>
                    <a:bodyPr/>
                    <a:lstStyle/>
                    <a:p>
                      <a:r>
                        <a:rPr lang="et-EE" sz="1800" dirty="0"/>
                        <a:t>Tõrva</a:t>
                      </a:r>
                    </a:p>
                  </a:txBody>
                  <a:tcPr marT="41564" marB="41564"/>
                </a:tc>
                <a:tc>
                  <a:txBody>
                    <a:bodyPr/>
                    <a:lstStyle/>
                    <a:p>
                      <a:r>
                        <a:rPr lang="et-EE" sz="1800" dirty="0"/>
                        <a:t>Valga</a:t>
                      </a:r>
                    </a:p>
                  </a:txBody>
                  <a:tcPr marT="41564" marB="41564"/>
                </a:tc>
                <a:tc>
                  <a:txBody>
                    <a:bodyPr/>
                    <a:lstStyle/>
                    <a:p>
                      <a:r>
                        <a:rPr lang="et-EE" sz="1800" dirty="0"/>
                        <a:t>Otepää</a:t>
                      </a:r>
                    </a:p>
                  </a:txBody>
                  <a:tcPr marT="41564" marB="41564"/>
                </a:tc>
                <a:extLst>
                  <a:ext uri="{0D108BD9-81ED-4DB2-BD59-A6C34878D82A}">
                    <a16:rowId xmlns:a16="http://schemas.microsoft.com/office/drawing/2014/main" val="2438480302"/>
                  </a:ext>
                </a:extLst>
              </a:tr>
              <a:tr h="637309">
                <a:tc>
                  <a:txBody>
                    <a:bodyPr/>
                    <a:lstStyle/>
                    <a:p>
                      <a:r>
                        <a:rPr lang="et-EE" sz="1800" dirty="0"/>
                        <a:t>Teenuse-saajaid</a:t>
                      </a:r>
                    </a:p>
                  </a:txBody>
                  <a:tcPr marT="41564" marB="41564"/>
                </a:tc>
                <a:tc>
                  <a:txBody>
                    <a:bodyPr/>
                    <a:lstStyle/>
                    <a:p>
                      <a:r>
                        <a:rPr lang="et-EE" sz="1800" dirty="0"/>
                        <a:t>102</a:t>
                      </a:r>
                    </a:p>
                  </a:txBody>
                  <a:tcPr marT="41564" marB="41564"/>
                </a:tc>
                <a:tc>
                  <a:txBody>
                    <a:bodyPr/>
                    <a:lstStyle/>
                    <a:p>
                      <a:r>
                        <a:rPr lang="et-EE" sz="1800" dirty="0"/>
                        <a:t>158</a:t>
                      </a:r>
                    </a:p>
                  </a:txBody>
                  <a:tcPr marT="41564" marB="41564"/>
                </a:tc>
                <a:tc>
                  <a:txBody>
                    <a:bodyPr/>
                    <a:lstStyle/>
                    <a:p>
                      <a:r>
                        <a:rPr lang="et-EE" sz="1800" dirty="0"/>
                        <a:t>62</a:t>
                      </a:r>
                    </a:p>
                  </a:txBody>
                  <a:tcPr marT="41564" marB="41564"/>
                </a:tc>
                <a:extLst>
                  <a:ext uri="{0D108BD9-81ED-4DB2-BD59-A6C34878D82A}">
                    <a16:rowId xmlns:a16="http://schemas.microsoft.com/office/drawing/2014/main" val="1443318429"/>
                  </a:ext>
                </a:extLst>
              </a:tr>
              <a:tr h="360218">
                <a:tc>
                  <a:txBody>
                    <a:bodyPr/>
                    <a:lstStyle/>
                    <a:p>
                      <a:r>
                        <a:rPr lang="et-EE" sz="1800" dirty="0"/>
                        <a:t>Maht</a:t>
                      </a:r>
                    </a:p>
                  </a:txBody>
                  <a:tcPr marT="41564" marB="41564"/>
                </a:tc>
                <a:tc>
                  <a:txBody>
                    <a:bodyPr/>
                    <a:lstStyle/>
                    <a:p>
                      <a:r>
                        <a:rPr lang="et-EE" sz="1800" dirty="0"/>
                        <a:t>11786h</a:t>
                      </a:r>
                    </a:p>
                  </a:txBody>
                  <a:tcPr marT="41564" marB="41564"/>
                </a:tc>
                <a:tc>
                  <a:txBody>
                    <a:bodyPr/>
                    <a:lstStyle/>
                    <a:p>
                      <a:r>
                        <a:rPr lang="et-EE" sz="1800" dirty="0"/>
                        <a:t>18960h</a:t>
                      </a:r>
                    </a:p>
                  </a:txBody>
                  <a:tcPr marT="41564" marB="41564"/>
                </a:tc>
                <a:tc>
                  <a:txBody>
                    <a:bodyPr/>
                    <a:lstStyle/>
                    <a:p>
                      <a:r>
                        <a:rPr lang="et-EE" sz="1800" dirty="0"/>
                        <a:t>10575h</a:t>
                      </a:r>
                    </a:p>
                  </a:txBody>
                  <a:tcPr marT="41564" marB="41564"/>
                </a:tc>
                <a:extLst>
                  <a:ext uri="{0D108BD9-81ED-4DB2-BD59-A6C34878D82A}">
                    <a16:rowId xmlns:a16="http://schemas.microsoft.com/office/drawing/2014/main" val="3826998579"/>
                  </a:ext>
                </a:extLst>
              </a:tr>
            </a:tbl>
          </a:graphicData>
        </a:graphic>
      </p:graphicFrame>
      <p:sp>
        <p:nvSpPr>
          <p:cNvPr id="3" name="TextBox 2">
            <a:extLst>
              <a:ext uri="{FF2B5EF4-FFF2-40B4-BE49-F238E27FC236}">
                <a16:creationId xmlns:a16="http://schemas.microsoft.com/office/drawing/2014/main" id="{87EEA7C9-38AE-DC3F-8AC1-E43C164482F6}"/>
              </a:ext>
            </a:extLst>
          </p:cNvPr>
          <p:cNvSpPr txBox="1"/>
          <p:nvPr/>
        </p:nvSpPr>
        <p:spPr>
          <a:xfrm>
            <a:off x="838200" y="3777425"/>
            <a:ext cx="5257800" cy="369332"/>
          </a:xfrm>
          <a:prstGeom prst="rect">
            <a:avLst/>
          </a:prstGeom>
          <a:noFill/>
        </p:spPr>
        <p:txBody>
          <a:bodyPr wrap="square" rtlCol="0">
            <a:spAutoFit/>
          </a:bodyPr>
          <a:lstStyle/>
          <a:p>
            <a:r>
              <a:rPr lang="et-EE" dirty="0"/>
              <a:t>Teenuse saajaid ja teenuse maht aastal 2023</a:t>
            </a:r>
          </a:p>
        </p:txBody>
      </p:sp>
    </p:spTree>
    <p:extLst>
      <p:ext uri="{BB962C8B-B14F-4D97-AF65-F5344CB8AC3E}">
        <p14:creationId xmlns:p14="http://schemas.microsoft.com/office/powerpoint/2010/main" val="160278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F89298C9-8C0A-BA5C-538A-98D047CB7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4986A-A1C8-3712-6DD9-F7E5B226D604}"/>
              </a:ext>
            </a:extLst>
          </p:cNvPr>
          <p:cNvSpPr>
            <a:spLocks noGrp="1"/>
          </p:cNvSpPr>
          <p:nvPr>
            <p:ph type="title"/>
          </p:nvPr>
        </p:nvSpPr>
        <p:spPr>
          <a:xfrm>
            <a:off x="838200" y="365125"/>
            <a:ext cx="10515600" cy="1325563"/>
          </a:xfrm>
        </p:spPr>
        <p:txBody>
          <a:bodyPr>
            <a:noAutofit/>
          </a:bodyPr>
          <a:lstStyle/>
          <a:p>
            <a:r>
              <a:rPr lang="et-EE" dirty="0"/>
              <a:t>Esmased koduteenusega seotud arendusvajadused</a:t>
            </a:r>
          </a:p>
        </p:txBody>
      </p:sp>
      <p:sp>
        <p:nvSpPr>
          <p:cNvPr id="3" name="Content Placeholder 2">
            <a:extLst>
              <a:ext uri="{FF2B5EF4-FFF2-40B4-BE49-F238E27FC236}">
                <a16:creationId xmlns:a16="http://schemas.microsoft.com/office/drawing/2014/main" id="{B3F08A8E-B57F-2115-4D2C-3229F258247E}"/>
              </a:ext>
            </a:extLst>
          </p:cNvPr>
          <p:cNvSpPr>
            <a:spLocks noGrp="1"/>
          </p:cNvSpPr>
          <p:nvPr>
            <p:ph idx="1"/>
          </p:nvPr>
        </p:nvSpPr>
        <p:spPr>
          <a:xfrm>
            <a:off x="838200" y="1825625"/>
            <a:ext cx="10515600" cy="4351338"/>
          </a:xfrm>
        </p:spPr>
        <p:txBody>
          <a:bodyPr>
            <a:normAutofit fontScale="77500" lnSpcReduction="20000"/>
          </a:bodyPr>
          <a:lstStyle/>
          <a:p>
            <a:pPr marL="514350" indent="-514350">
              <a:lnSpc>
                <a:spcPct val="120000"/>
              </a:lnSpc>
              <a:buFont typeface="+mj-lt"/>
              <a:buAutoNum type="arabicPeriod"/>
            </a:pPr>
            <a:r>
              <a:rPr lang="et-EE" b="1" dirty="0"/>
              <a:t>Teenuse korralduse vastavusse viimine 01.01.2025 kehtima hakkava Sotsiaalministri määrusega</a:t>
            </a:r>
            <a:r>
              <a:rPr lang="et-EE" dirty="0"/>
              <a:t>, mis laiendab toimingute ampluaad ning eeldab, et teenust võimaldatakse senisest suuremas ajalises mahus. </a:t>
            </a:r>
          </a:p>
          <a:p>
            <a:pPr marL="514350" indent="-514350">
              <a:lnSpc>
                <a:spcPct val="120000"/>
              </a:lnSpc>
              <a:buFont typeface="+mj-lt"/>
              <a:buAutoNum type="arabicPeriod"/>
            </a:pPr>
            <a:r>
              <a:rPr lang="fi-FI" b="1" dirty="0"/>
              <a:t>Suurenevate teenusmahtude paremaks juhtimiseks on oluline teenuse osutamisele kuluva aja täpne mõõtmine ja planeerimine</a:t>
            </a:r>
            <a:r>
              <a:rPr lang="fi-FI" dirty="0"/>
              <a:t>, sh tarkvaraliste lahenduste kasutuselevõtt.</a:t>
            </a:r>
            <a:endParaRPr lang="et-EE" dirty="0"/>
          </a:p>
          <a:p>
            <a:pPr marL="514350" indent="-514350">
              <a:lnSpc>
                <a:spcPct val="120000"/>
              </a:lnSpc>
              <a:buFont typeface="+mj-lt"/>
              <a:buAutoNum type="arabicPeriod"/>
            </a:pPr>
            <a:r>
              <a:rPr lang="fi-FI" b="1" dirty="0"/>
              <a:t>Teenuse hinnastusmudeli ja omaosaluse kujundamise aluste ülevaatamine</a:t>
            </a:r>
            <a:r>
              <a:rPr lang="fi-FI" dirty="0"/>
              <a:t> ja teenuse omahinna välja arvutamine.</a:t>
            </a:r>
            <a:endParaRPr lang="et-EE" dirty="0"/>
          </a:p>
          <a:p>
            <a:pPr marL="514350" indent="-514350">
              <a:lnSpc>
                <a:spcPct val="120000"/>
              </a:lnSpc>
              <a:buFont typeface="+mj-lt"/>
              <a:buAutoNum type="arabicPeriod"/>
            </a:pPr>
            <a:r>
              <a:rPr lang="fi-FI" b="1" dirty="0"/>
              <a:t>Uue määrusega kooskõlas Sotsiaalkindlustusameti poolt loodud teenuse juhised eeldavad sularahatoimingute ja ravimite käsitlemise korra loomist</a:t>
            </a:r>
            <a:r>
              <a:rPr lang="fi-FI" dirty="0"/>
              <a:t> teenuse korraldaja poolt.</a:t>
            </a:r>
          </a:p>
        </p:txBody>
      </p:sp>
    </p:spTree>
    <p:extLst>
      <p:ext uri="{BB962C8B-B14F-4D97-AF65-F5344CB8AC3E}">
        <p14:creationId xmlns:p14="http://schemas.microsoft.com/office/powerpoint/2010/main" val="105565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84750F41-36F3-A751-5BFC-DF2377FD8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A85D2-3606-5475-7E69-99AB33615A59}"/>
              </a:ext>
            </a:extLst>
          </p:cNvPr>
          <p:cNvSpPr>
            <a:spLocks noGrp="1"/>
          </p:cNvSpPr>
          <p:nvPr>
            <p:ph type="title"/>
          </p:nvPr>
        </p:nvSpPr>
        <p:spPr>
          <a:xfrm>
            <a:off x="838200" y="365125"/>
            <a:ext cx="10515600" cy="1325563"/>
          </a:xfrm>
        </p:spPr>
        <p:txBody>
          <a:bodyPr>
            <a:noAutofit/>
          </a:bodyPr>
          <a:lstStyle/>
          <a:p>
            <a:r>
              <a:rPr lang="et-EE" dirty="0"/>
              <a:t>Optimeerimisega seotud arendusvõimalused</a:t>
            </a:r>
          </a:p>
        </p:txBody>
      </p:sp>
      <p:sp>
        <p:nvSpPr>
          <p:cNvPr id="3" name="Content Placeholder 2">
            <a:extLst>
              <a:ext uri="{FF2B5EF4-FFF2-40B4-BE49-F238E27FC236}">
                <a16:creationId xmlns:a16="http://schemas.microsoft.com/office/drawing/2014/main" id="{76771830-311A-FF57-38A0-784443CF8AA7}"/>
              </a:ext>
            </a:extLst>
          </p:cNvPr>
          <p:cNvSpPr>
            <a:spLocks noGrp="1"/>
          </p:cNvSpPr>
          <p:nvPr>
            <p:ph idx="1"/>
          </p:nvPr>
        </p:nvSpPr>
        <p:spPr>
          <a:xfrm>
            <a:off x="838200" y="1825625"/>
            <a:ext cx="10515600" cy="4351338"/>
          </a:xfrm>
        </p:spPr>
        <p:txBody>
          <a:bodyPr>
            <a:normAutofit fontScale="62500" lnSpcReduction="20000"/>
          </a:bodyPr>
          <a:lstStyle/>
          <a:p>
            <a:pPr marL="514350" indent="-514350">
              <a:lnSpc>
                <a:spcPct val="120000"/>
              </a:lnSpc>
              <a:buFont typeface="+mj-lt"/>
              <a:buAutoNum type="arabicPeriod"/>
            </a:pPr>
            <a:r>
              <a:rPr lang="et-EE" b="1" dirty="0"/>
              <a:t>Soovitame koondada sarnast kvalifikatsiooni eeldavad tegevused erinevate osaliselt spetsialiseerunud töötajate kätte</a:t>
            </a:r>
            <a:r>
              <a:rPr lang="et-EE" dirty="0"/>
              <a:t>, nii teenuse tõhusamat korraldust kui sisulist kvaliteeti silmas pidades:</a:t>
            </a:r>
          </a:p>
          <a:p>
            <a:pPr lvl="1">
              <a:lnSpc>
                <a:spcPct val="120000"/>
              </a:lnSpc>
            </a:pPr>
            <a:r>
              <a:rPr lang="et-EE" dirty="0"/>
              <a:t>Nt </a:t>
            </a:r>
            <a:r>
              <a:rPr lang="et-EE" b="1" dirty="0"/>
              <a:t>toidu või sooja toidu koju viimine</a:t>
            </a:r>
            <a:r>
              <a:rPr lang="et-EE" dirty="0"/>
              <a:t>, mis ei eelda spetsiaalset väljaõpet või kvalifikatsiooni (võttes kindlasti arvesse ka logistikat ja vahemaid).</a:t>
            </a:r>
          </a:p>
          <a:p>
            <a:pPr lvl="1">
              <a:lnSpc>
                <a:spcPct val="120000"/>
              </a:lnSpc>
            </a:pPr>
            <a:r>
              <a:rPr lang="et-EE" b="1" dirty="0"/>
              <a:t>Heakorratööd</a:t>
            </a:r>
            <a:r>
              <a:rPr lang="et-EE" dirty="0"/>
              <a:t> hoovialal, mis ei eelda hooldustöötaja kvalifikatsiooni, küll aga oleks abiks seadmete (lehepuhur, lumepuhur, murutraktor vm) käsitlemise oskus.</a:t>
            </a:r>
          </a:p>
          <a:p>
            <a:pPr lvl="1">
              <a:lnSpc>
                <a:spcPct val="120000"/>
              </a:lnSpc>
            </a:pPr>
            <a:r>
              <a:rPr lang="et-EE" b="1" dirty="0"/>
              <a:t>Kodused koristustoimingud</a:t>
            </a:r>
            <a:r>
              <a:rPr lang="et-EE" dirty="0"/>
              <a:t>, mis ei eelda hooldustöötaja kvalifikatsiooni. Küll aga oleks abi ergonoomilistest töövõtetest ja töövahenditest.</a:t>
            </a:r>
          </a:p>
          <a:p>
            <a:pPr lvl="1">
              <a:lnSpc>
                <a:spcPct val="120000"/>
              </a:lnSpc>
            </a:pPr>
            <a:r>
              <a:rPr lang="et-EE" b="1" dirty="0"/>
              <a:t>Kütmine </a:t>
            </a:r>
            <a:r>
              <a:rPr lang="et-EE" dirty="0"/>
              <a:t>talvisel perioodil, mis ei eelda hooldustöötaja kvalifikatsiooni.</a:t>
            </a:r>
          </a:p>
          <a:p>
            <a:pPr lvl="1">
              <a:lnSpc>
                <a:spcPct val="120000"/>
              </a:lnSpc>
            </a:pPr>
            <a:r>
              <a:rPr lang="et-EE" b="1" dirty="0"/>
              <a:t>Teatud isikuabi toimingud</a:t>
            </a:r>
            <a:r>
              <a:rPr lang="et-EE" dirty="0"/>
              <a:t> (abi pesemisel, mähkmete vahetus) eeldavad lisaväljaõpet, mida igal kodutöötajal ei ole.</a:t>
            </a:r>
          </a:p>
          <a:p>
            <a:pPr lvl="1">
              <a:lnSpc>
                <a:spcPct val="120000"/>
              </a:lnSpc>
            </a:pPr>
            <a:r>
              <a:rPr lang="et-EE" dirty="0"/>
              <a:t>Erinevat kvalifikatsiooni eeldavad komponendid saab </a:t>
            </a:r>
            <a:r>
              <a:rPr lang="et-EE" b="1" dirty="0"/>
              <a:t>eraldi hinnastada</a:t>
            </a:r>
            <a:r>
              <a:rPr lang="et-EE" dirty="0"/>
              <a:t>.</a:t>
            </a:r>
          </a:p>
          <a:p>
            <a:pPr marL="514350" indent="-514350">
              <a:lnSpc>
                <a:spcPct val="120000"/>
              </a:lnSpc>
              <a:buFont typeface="+mj-lt"/>
              <a:buAutoNum type="arabicPeriod"/>
            </a:pPr>
            <a:r>
              <a:rPr lang="et-EE" dirty="0"/>
              <a:t>Hajaasustusega piirkondades soovitame aja- ja kütusekulu optimeerimiseks kasutada </a:t>
            </a:r>
            <a:r>
              <a:rPr lang="et-EE" b="1" dirty="0"/>
              <a:t>tarkvaralisi lahendusi logistika planeerimiseks, kus see on võimalik</a:t>
            </a:r>
            <a:r>
              <a:rPr lang="et-EE" dirty="0"/>
              <a:t>.</a:t>
            </a:r>
          </a:p>
        </p:txBody>
      </p:sp>
    </p:spTree>
    <p:extLst>
      <p:ext uri="{BB962C8B-B14F-4D97-AF65-F5344CB8AC3E}">
        <p14:creationId xmlns:p14="http://schemas.microsoft.com/office/powerpoint/2010/main" val="400939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7A22C334-98C9-1BC5-4371-C3475F594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34706-882D-3C89-FFC2-A59E42E23524}"/>
              </a:ext>
            </a:extLst>
          </p:cNvPr>
          <p:cNvSpPr>
            <a:spLocks noGrp="1"/>
          </p:cNvSpPr>
          <p:nvPr>
            <p:ph type="title"/>
          </p:nvPr>
        </p:nvSpPr>
        <p:spPr>
          <a:xfrm>
            <a:off x="838200" y="365125"/>
            <a:ext cx="10515600" cy="1325563"/>
          </a:xfrm>
        </p:spPr>
        <p:txBody>
          <a:bodyPr>
            <a:noAutofit/>
          </a:bodyPr>
          <a:lstStyle/>
          <a:p>
            <a:r>
              <a:rPr lang="et-EE" dirty="0"/>
              <a:t>Arendusvajadused pikemas perspektiivis</a:t>
            </a:r>
          </a:p>
        </p:txBody>
      </p:sp>
      <p:sp>
        <p:nvSpPr>
          <p:cNvPr id="3" name="Content Placeholder 2">
            <a:extLst>
              <a:ext uri="{FF2B5EF4-FFF2-40B4-BE49-F238E27FC236}">
                <a16:creationId xmlns:a16="http://schemas.microsoft.com/office/drawing/2014/main" id="{57E83D10-B1A4-A42D-039F-9629C9236EFF}"/>
              </a:ext>
            </a:extLst>
          </p:cNvPr>
          <p:cNvSpPr>
            <a:spLocks noGrp="1"/>
          </p:cNvSpPr>
          <p:nvPr>
            <p:ph idx="1"/>
          </p:nvPr>
        </p:nvSpPr>
        <p:spPr>
          <a:xfrm>
            <a:off x="838200" y="1825625"/>
            <a:ext cx="10515600" cy="4351338"/>
          </a:xfrm>
        </p:spPr>
        <p:txBody>
          <a:bodyPr>
            <a:normAutofit/>
          </a:bodyPr>
          <a:lstStyle/>
          <a:p>
            <a:pPr marL="514350" indent="-514350">
              <a:lnSpc>
                <a:spcPct val="110000"/>
              </a:lnSpc>
              <a:spcAft>
                <a:spcPts val="800"/>
              </a:spcAft>
              <a:buFont typeface="+mj-lt"/>
              <a:buAutoNum type="arabicPeriod"/>
            </a:pPr>
            <a:r>
              <a:rPr lang="et-EE" sz="2400" b="1" dirty="0"/>
              <a:t>Koduabi toimingute optimeerimisega tuleks vabastada aega vaimse tervise toetamiseks ja muude kliendi heaolu oluliselt mõjutavatele tegevustele</a:t>
            </a:r>
            <a:r>
              <a:rPr lang="et-EE" sz="2400" dirty="0"/>
              <a:t>.</a:t>
            </a:r>
          </a:p>
          <a:p>
            <a:pPr marL="342900" indent="-342900">
              <a:lnSpc>
                <a:spcPct val="110000"/>
              </a:lnSpc>
              <a:spcAft>
                <a:spcPts val="800"/>
              </a:spcAft>
              <a:buFont typeface="+mj-lt"/>
              <a:buAutoNum type="arabicPeriod"/>
            </a:pPr>
            <a:r>
              <a:rPr lang="et-EE" sz="2400" b="1" dirty="0"/>
              <a:t>Teenuse pakkumise võimaldamine ka nädalavahetustel ja riiklikel pühadel.</a:t>
            </a:r>
            <a:r>
              <a:rPr lang="et-EE" sz="2400" dirty="0"/>
              <a:t> </a:t>
            </a:r>
          </a:p>
          <a:p>
            <a:pPr marL="800100" lvl="1" indent="-342900">
              <a:lnSpc>
                <a:spcPct val="110000"/>
              </a:lnSpc>
              <a:buFont typeface="Roboto Serif 20pt" pitchFamily="2" charset="0"/>
              <a:buChar char="-"/>
            </a:pPr>
            <a:r>
              <a:rPr lang="et-EE" sz="2000" dirty="0"/>
              <a:t>On oluline suurema hooldusvajadusega klientidele isikuabi toimingutes.</a:t>
            </a:r>
          </a:p>
          <a:p>
            <a:pPr marL="800100" lvl="1" indent="-342900">
              <a:lnSpc>
                <a:spcPct val="110000"/>
              </a:lnSpc>
              <a:spcAft>
                <a:spcPts val="800"/>
              </a:spcAft>
              <a:buFont typeface="Roboto Serif 20pt" pitchFamily="2" charset="0"/>
              <a:buChar char="-"/>
            </a:pPr>
            <a:r>
              <a:rPr lang="et-EE" sz="2000" dirty="0"/>
              <a:t>On oluline ahiküttega elamutes elavatele eakatele talvisel perioodil.</a:t>
            </a:r>
          </a:p>
          <a:p>
            <a:pPr marL="342900" indent="-342900">
              <a:lnSpc>
                <a:spcPct val="110000"/>
              </a:lnSpc>
              <a:spcAft>
                <a:spcPts val="800"/>
              </a:spcAft>
              <a:buFont typeface="+mj-lt"/>
              <a:buAutoNum type="arabicPeriod" startAt="2"/>
            </a:pPr>
            <a:endParaRPr lang="et-EE" sz="2400" dirty="0"/>
          </a:p>
        </p:txBody>
      </p:sp>
    </p:spTree>
    <p:extLst>
      <p:ext uri="{BB962C8B-B14F-4D97-AF65-F5344CB8AC3E}">
        <p14:creationId xmlns:p14="http://schemas.microsoft.com/office/powerpoint/2010/main" val="285014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A7A5056D-29FD-8E53-76FF-791CC27F3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D642B-1B6F-9E57-002B-50D7F1FA0008}"/>
              </a:ext>
            </a:extLst>
          </p:cNvPr>
          <p:cNvSpPr>
            <a:spLocks noGrp="1"/>
          </p:cNvSpPr>
          <p:nvPr>
            <p:ph type="title"/>
          </p:nvPr>
        </p:nvSpPr>
        <p:spPr>
          <a:xfrm>
            <a:off x="838200" y="365125"/>
            <a:ext cx="10515600" cy="1325563"/>
          </a:xfrm>
        </p:spPr>
        <p:txBody>
          <a:bodyPr>
            <a:noAutofit/>
          </a:bodyPr>
          <a:lstStyle/>
          <a:p>
            <a:r>
              <a:rPr lang="et-EE" dirty="0"/>
              <a:t>Soovitused Otepää vallale</a:t>
            </a:r>
          </a:p>
        </p:txBody>
      </p:sp>
      <p:sp>
        <p:nvSpPr>
          <p:cNvPr id="3" name="Content Placeholder 2">
            <a:extLst>
              <a:ext uri="{FF2B5EF4-FFF2-40B4-BE49-F238E27FC236}">
                <a16:creationId xmlns:a16="http://schemas.microsoft.com/office/drawing/2014/main" id="{30B2C1D1-0615-496E-D2D2-3394A58FD840}"/>
              </a:ext>
            </a:extLst>
          </p:cNvPr>
          <p:cNvSpPr>
            <a:spLocks noGrp="1"/>
          </p:cNvSpPr>
          <p:nvPr>
            <p:ph idx="1"/>
          </p:nvPr>
        </p:nvSpPr>
        <p:spPr>
          <a:xfrm>
            <a:off x="838200" y="1825625"/>
            <a:ext cx="10515600" cy="4351338"/>
          </a:xfrm>
        </p:spPr>
        <p:txBody>
          <a:bodyPr>
            <a:normAutofit/>
          </a:bodyPr>
          <a:lstStyle/>
          <a:p>
            <a:pPr marL="0" indent="0">
              <a:lnSpc>
                <a:spcPct val="107000"/>
              </a:lnSpc>
              <a:spcAft>
                <a:spcPts val="800"/>
              </a:spcAft>
              <a:buNone/>
            </a:pPr>
            <a:r>
              <a:rPr lang="et-EE" dirty="0"/>
              <a:t>Otepää vallas on osad piirkonnad tugiisiku teenusega katmata, mistõttu on koduteenusel kliente, kes peaksid oma vajadustest lähtuvalt olema hoopis tugiisikuteenusel. </a:t>
            </a:r>
          </a:p>
          <a:p>
            <a:pPr marL="0" indent="0">
              <a:lnSpc>
                <a:spcPct val="107000"/>
              </a:lnSpc>
              <a:spcAft>
                <a:spcPts val="800"/>
              </a:spcAft>
              <a:buNone/>
            </a:pPr>
            <a:endParaRPr lang="et-EE" dirty="0"/>
          </a:p>
        </p:txBody>
      </p:sp>
    </p:spTree>
    <p:extLst>
      <p:ext uri="{BB962C8B-B14F-4D97-AF65-F5344CB8AC3E}">
        <p14:creationId xmlns:p14="http://schemas.microsoft.com/office/powerpoint/2010/main" val="141300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F5D322-0503-2B37-25E4-E87AFFC34D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0963F10-5017-3047-EA42-0FE9449E45CC}"/>
              </a:ext>
            </a:extLst>
          </p:cNvPr>
          <p:cNvSpPr>
            <a:spLocks noGrp="1"/>
          </p:cNvSpPr>
          <p:nvPr>
            <p:ph type="title"/>
          </p:nvPr>
        </p:nvSpPr>
        <p:spPr/>
        <p:txBody>
          <a:bodyPr/>
          <a:lstStyle/>
          <a:p>
            <a:r>
              <a:rPr lang="et-EE" dirty="0"/>
              <a:t>Isikliku abistaja teenus</a:t>
            </a:r>
          </a:p>
        </p:txBody>
      </p:sp>
      <p:sp>
        <p:nvSpPr>
          <p:cNvPr id="17" name="Content Placeholder 16">
            <a:extLst>
              <a:ext uri="{FF2B5EF4-FFF2-40B4-BE49-F238E27FC236}">
                <a16:creationId xmlns:a16="http://schemas.microsoft.com/office/drawing/2014/main" id="{B7E64572-67B1-B45E-F11E-9A934EE5B15B}"/>
              </a:ext>
            </a:extLst>
          </p:cNvPr>
          <p:cNvSpPr>
            <a:spLocks noGrp="1"/>
          </p:cNvSpPr>
          <p:nvPr>
            <p:ph sz="half" idx="1"/>
          </p:nvPr>
        </p:nvSpPr>
        <p:spPr>
          <a:xfrm>
            <a:off x="6419427" y="1767840"/>
            <a:ext cx="5181600" cy="4239793"/>
          </a:xfrm>
        </p:spPr>
        <p:txBody>
          <a:bodyPr>
            <a:noAutofit/>
          </a:bodyPr>
          <a:lstStyle/>
          <a:p>
            <a:r>
              <a:rPr lang="et-EE" sz="2000" dirty="0">
                <a:latin typeface="Poppins" panose="00000500000000000000" pitchFamily="2" charset="0"/>
                <a:cs typeface="Poppins" panose="00000500000000000000" pitchFamily="2" charset="0"/>
              </a:rPr>
              <a:t>Tõrva ja Valga ostavad sisse käsunduslepingu alusel.</a:t>
            </a:r>
          </a:p>
          <a:p>
            <a:r>
              <a:rPr lang="et-EE" sz="2000" dirty="0">
                <a:latin typeface="Poppins" panose="00000500000000000000" pitchFamily="2" charset="0"/>
                <a:cs typeface="Poppins" panose="00000500000000000000" pitchFamily="2" charset="0"/>
              </a:rPr>
              <a:t>Otepää osutab ise.</a:t>
            </a:r>
          </a:p>
          <a:p>
            <a:r>
              <a:rPr lang="et-EE" sz="2000" dirty="0">
                <a:latin typeface="Poppins" panose="00000500000000000000" pitchFamily="2" charset="0"/>
                <a:cs typeface="Poppins" panose="00000500000000000000" pitchFamily="2" charset="0"/>
              </a:rPr>
              <a:t>Mahud:</a:t>
            </a:r>
          </a:p>
          <a:p>
            <a:pPr lvl="1"/>
            <a:r>
              <a:rPr lang="et-EE" sz="2000" dirty="0">
                <a:latin typeface="Poppins" panose="00000500000000000000" pitchFamily="2" charset="0"/>
                <a:cs typeface="Poppins" panose="00000500000000000000" pitchFamily="2" charset="0"/>
              </a:rPr>
              <a:t>Tõrval on kehtestatud teenusele maksimummäär 40h/kuus.</a:t>
            </a:r>
          </a:p>
          <a:p>
            <a:pPr lvl="1"/>
            <a:r>
              <a:rPr lang="et-EE" sz="2000" dirty="0">
                <a:latin typeface="Poppins" panose="00000500000000000000" pitchFamily="2" charset="0"/>
                <a:cs typeface="Poppins" panose="00000500000000000000" pitchFamily="2" charset="0"/>
              </a:rPr>
              <a:t>Valgas keskmiselt 135h/kuus</a:t>
            </a:r>
          </a:p>
          <a:p>
            <a:pPr lvl="1"/>
            <a:r>
              <a:rPr lang="et-EE" sz="2000" dirty="0">
                <a:latin typeface="Poppins" panose="00000500000000000000" pitchFamily="2" charset="0"/>
                <a:cs typeface="Poppins" panose="00000500000000000000" pitchFamily="2" charset="0"/>
              </a:rPr>
              <a:t>Otepääl keskmiselt 105h/kuus</a:t>
            </a:r>
          </a:p>
          <a:p>
            <a:r>
              <a:rPr lang="et-EE" sz="2000" dirty="0">
                <a:latin typeface="Poppins" panose="00000500000000000000" pitchFamily="2" charset="0"/>
                <a:cs typeface="Poppins" panose="00000500000000000000" pitchFamily="2" charset="0"/>
              </a:rPr>
              <a:t>Tõhusus:</a:t>
            </a:r>
          </a:p>
          <a:p>
            <a:pPr lvl="1"/>
            <a:r>
              <a:rPr lang="et-EE" sz="2000" dirty="0">
                <a:latin typeface="Poppins" panose="00000500000000000000" pitchFamily="2" charset="0"/>
                <a:cs typeface="Poppins" panose="00000500000000000000" pitchFamily="2" charset="0"/>
              </a:rPr>
              <a:t>Enim tunde osutavad Otepää ja Valga.</a:t>
            </a:r>
          </a:p>
          <a:p>
            <a:pPr lvl="1"/>
            <a:r>
              <a:rPr lang="et-EE" sz="2000" dirty="0">
                <a:latin typeface="Poppins" panose="00000500000000000000" pitchFamily="2" charset="0"/>
                <a:cs typeface="Poppins" panose="00000500000000000000" pitchFamily="2" charset="0"/>
              </a:rPr>
              <a:t>Enim kliente eelarve ühiku kohta teenindab Tõrva.</a:t>
            </a:r>
          </a:p>
          <a:p>
            <a:pPr marL="0" indent="0">
              <a:buNone/>
            </a:pPr>
            <a:endParaRPr lang="et-EE" sz="2000" dirty="0">
              <a:latin typeface="Poppins" panose="00000500000000000000" pitchFamily="2" charset="0"/>
              <a:cs typeface="Poppins" panose="00000500000000000000" pitchFamily="2" charset="0"/>
            </a:endParaRPr>
          </a:p>
        </p:txBody>
      </p:sp>
      <p:graphicFrame>
        <p:nvGraphicFramePr>
          <p:cNvPr id="19" name="Content Placeholder 18">
            <a:extLst>
              <a:ext uri="{FF2B5EF4-FFF2-40B4-BE49-F238E27FC236}">
                <a16:creationId xmlns:a16="http://schemas.microsoft.com/office/drawing/2014/main" id="{1D8B7539-B145-A3AA-3DB8-F90D37D54267}"/>
              </a:ext>
            </a:extLst>
          </p:cNvPr>
          <p:cNvGraphicFramePr>
            <a:graphicFrameLocks noGrp="1"/>
          </p:cNvGraphicFramePr>
          <p:nvPr>
            <p:ph sz="half" idx="2"/>
            <p:extLst>
              <p:ext uri="{D42A27DB-BD31-4B8C-83A1-F6EECF244321}">
                <p14:modId xmlns:p14="http://schemas.microsoft.com/office/powerpoint/2010/main" val="1105437796"/>
              </p:ext>
            </p:extLst>
          </p:nvPr>
        </p:nvGraphicFramePr>
        <p:xfrm>
          <a:off x="914400" y="2193021"/>
          <a:ext cx="5181600" cy="144087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504280779"/>
                    </a:ext>
                  </a:extLst>
                </a:gridCol>
                <a:gridCol w="1295400">
                  <a:extLst>
                    <a:ext uri="{9D8B030D-6E8A-4147-A177-3AD203B41FA5}">
                      <a16:colId xmlns:a16="http://schemas.microsoft.com/office/drawing/2014/main" val="2307012022"/>
                    </a:ext>
                  </a:extLst>
                </a:gridCol>
                <a:gridCol w="1295400">
                  <a:extLst>
                    <a:ext uri="{9D8B030D-6E8A-4147-A177-3AD203B41FA5}">
                      <a16:colId xmlns:a16="http://schemas.microsoft.com/office/drawing/2014/main" val="2399199836"/>
                    </a:ext>
                  </a:extLst>
                </a:gridCol>
                <a:gridCol w="1295400">
                  <a:extLst>
                    <a:ext uri="{9D8B030D-6E8A-4147-A177-3AD203B41FA5}">
                      <a16:colId xmlns:a16="http://schemas.microsoft.com/office/drawing/2014/main" val="3109516862"/>
                    </a:ext>
                  </a:extLst>
                </a:gridCol>
              </a:tblGrid>
              <a:tr h="360218">
                <a:tc>
                  <a:txBody>
                    <a:bodyPr/>
                    <a:lstStyle/>
                    <a:p>
                      <a:endParaRPr lang="et-EE" sz="1800" dirty="0"/>
                    </a:p>
                  </a:txBody>
                  <a:tcPr marT="41564" marB="41564"/>
                </a:tc>
                <a:tc>
                  <a:txBody>
                    <a:bodyPr/>
                    <a:lstStyle/>
                    <a:p>
                      <a:r>
                        <a:rPr lang="et-EE" sz="1800" dirty="0"/>
                        <a:t>2023</a:t>
                      </a:r>
                    </a:p>
                  </a:txBody>
                  <a:tcPr marT="41564" marB="41564"/>
                </a:tc>
                <a:tc>
                  <a:txBody>
                    <a:bodyPr/>
                    <a:lstStyle/>
                    <a:p>
                      <a:r>
                        <a:rPr lang="et-EE" sz="1800" dirty="0"/>
                        <a:t>2022</a:t>
                      </a:r>
                    </a:p>
                  </a:txBody>
                  <a:tcPr marT="41564" marB="41564"/>
                </a:tc>
                <a:tc>
                  <a:txBody>
                    <a:bodyPr/>
                    <a:lstStyle/>
                    <a:p>
                      <a:r>
                        <a:rPr lang="et-EE" sz="1800" dirty="0"/>
                        <a:t>2021</a:t>
                      </a:r>
                    </a:p>
                  </a:txBody>
                  <a:tcPr marT="41564" marB="41564"/>
                </a:tc>
                <a:extLst>
                  <a:ext uri="{0D108BD9-81ED-4DB2-BD59-A6C34878D82A}">
                    <a16:rowId xmlns:a16="http://schemas.microsoft.com/office/drawing/2014/main" val="1117474160"/>
                  </a:ext>
                </a:extLst>
              </a:tr>
              <a:tr h="360218">
                <a:tc>
                  <a:txBody>
                    <a:bodyPr/>
                    <a:lstStyle/>
                    <a:p>
                      <a:r>
                        <a:rPr lang="et-EE" sz="1800" dirty="0"/>
                        <a:t>Tõrva</a:t>
                      </a:r>
                    </a:p>
                  </a:txBody>
                  <a:tcPr marT="41564" marB="41564"/>
                </a:tc>
                <a:tc>
                  <a:txBody>
                    <a:bodyPr/>
                    <a:lstStyle/>
                    <a:p>
                      <a:r>
                        <a:rPr lang="et-EE" sz="1800" dirty="0"/>
                        <a:t>0,5</a:t>
                      </a:r>
                    </a:p>
                  </a:txBody>
                  <a:tcPr marT="41564" marB="41564"/>
                </a:tc>
                <a:tc>
                  <a:txBody>
                    <a:bodyPr/>
                    <a:lstStyle/>
                    <a:p>
                      <a:r>
                        <a:rPr lang="et-EE" sz="1800" dirty="0"/>
                        <a:t>0,8</a:t>
                      </a:r>
                    </a:p>
                  </a:txBody>
                  <a:tcPr marT="41564" marB="41564"/>
                </a:tc>
                <a:tc>
                  <a:txBody>
                    <a:bodyPr/>
                    <a:lstStyle/>
                    <a:p>
                      <a:r>
                        <a:rPr lang="et-EE" sz="1800" dirty="0"/>
                        <a:t>0,8</a:t>
                      </a:r>
                    </a:p>
                  </a:txBody>
                  <a:tcPr marT="41564" marB="41564"/>
                </a:tc>
                <a:extLst>
                  <a:ext uri="{0D108BD9-81ED-4DB2-BD59-A6C34878D82A}">
                    <a16:rowId xmlns:a16="http://schemas.microsoft.com/office/drawing/2014/main" val="1897831243"/>
                  </a:ext>
                </a:extLst>
              </a:tr>
              <a:tr h="360218">
                <a:tc>
                  <a:txBody>
                    <a:bodyPr/>
                    <a:lstStyle/>
                    <a:p>
                      <a:r>
                        <a:rPr lang="et-EE" sz="1800" dirty="0"/>
                        <a:t>Valga</a:t>
                      </a:r>
                    </a:p>
                  </a:txBody>
                  <a:tcPr marT="41564" marB="41564"/>
                </a:tc>
                <a:tc>
                  <a:txBody>
                    <a:bodyPr/>
                    <a:lstStyle/>
                    <a:p>
                      <a:r>
                        <a:rPr lang="et-EE" sz="1800" dirty="0"/>
                        <a:t>0,5</a:t>
                      </a:r>
                    </a:p>
                  </a:txBody>
                  <a:tcPr marT="41564" marB="41564"/>
                </a:tc>
                <a:tc>
                  <a:txBody>
                    <a:bodyPr/>
                    <a:lstStyle/>
                    <a:p>
                      <a:r>
                        <a:rPr lang="et-EE" sz="1800" dirty="0"/>
                        <a:t>0,8</a:t>
                      </a:r>
                    </a:p>
                  </a:txBody>
                  <a:tcPr marT="41564" marB="41564"/>
                </a:tc>
                <a:tc>
                  <a:txBody>
                    <a:bodyPr/>
                    <a:lstStyle/>
                    <a:p>
                      <a:r>
                        <a:rPr lang="et-EE" sz="1800" dirty="0"/>
                        <a:t>0,8</a:t>
                      </a:r>
                    </a:p>
                  </a:txBody>
                  <a:tcPr marT="41564" marB="41564"/>
                </a:tc>
                <a:extLst>
                  <a:ext uri="{0D108BD9-81ED-4DB2-BD59-A6C34878D82A}">
                    <a16:rowId xmlns:a16="http://schemas.microsoft.com/office/drawing/2014/main" val="1842797414"/>
                  </a:ext>
                </a:extLst>
              </a:tr>
              <a:tr h="360218">
                <a:tc>
                  <a:txBody>
                    <a:bodyPr/>
                    <a:lstStyle/>
                    <a:p>
                      <a:r>
                        <a:rPr lang="et-EE" sz="1800" dirty="0"/>
                        <a:t>Otepää</a:t>
                      </a:r>
                    </a:p>
                  </a:txBody>
                  <a:tcPr marT="41564" marB="41564"/>
                </a:tc>
                <a:tc>
                  <a:txBody>
                    <a:bodyPr/>
                    <a:lstStyle/>
                    <a:p>
                      <a:r>
                        <a:rPr lang="et-EE" sz="1800" dirty="0"/>
                        <a:t>0,3</a:t>
                      </a:r>
                    </a:p>
                  </a:txBody>
                  <a:tcPr marT="41564" marB="41564"/>
                </a:tc>
                <a:tc>
                  <a:txBody>
                    <a:bodyPr/>
                    <a:lstStyle/>
                    <a:p>
                      <a:r>
                        <a:rPr lang="et-EE" sz="1800" dirty="0"/>
                        <a:t>0,3</a:t>
                      </a:r>
                    </a:p>
                  </a:txBody>
                  <a:tcPr marT="41564" marB="41564"/>
                </a:tc>
                <a:tc>
                  <a:txBody>
                    <a:bodyPr/>
                    <a:lstStyle/>
                    <a:p>
                      <a:r>
                        <a:rPr lang="et-EE" sz="1800" dirty="0"/>
                        <a:t>0,3</a:t>
                      </a:r>
                    </a:p>
                  </a:txBody>
                  <a:tcPr marT="41564" marB="41564"/>
                </a:tc>
                <a:extLst>
                  <a:ext uri="{0D108BD9-81ED-4DB2-BD59-A6C34878D82A}">
                    <a16:rowId xmlns:a16="http://schemas.microsoft.com/office/drawing/2014/main" val="70032962"/>
                  </a:ext>
                </a:extLst>
              </a:tr>
            </a:tbl>
          </a:graphicData>
        </a:graphic>
      </p:graphicFrame>
      <p:sp>
        <p:nvSpPr>
          <p:cNvPr id="20" name="TextBox 19">
            <a:extLst>
              <a:ext uri="{FF2B5EF4-FFF2-40B4-BE49-F238E27FC236}">
                <a16:creationId xmlns:a16="http://schemas.microsoft.com/office/drawing/2014/main" id="{1E50BB95-63EC-2DF7-9F97-792ECECD8238}"/>
              </a:ext>
            </a:extLst>
          </p:cNvPr>
          <p:cNvSpPr txBox="1"/>
          <p:nvPr/>
        </p:nvSpPr>
        <p:spPr>
          <a:xfrm>
            <a:off x="838200" y="1690688"/>
            <a:ext cx="5257800" cy="369332"/>
          </a:xfrm>
          <a:prstGeom prst="rect">
            <a:avLst/>
          </a:prstGeom>
          <a:noFill/>
        </p:spPr>
        <p:txBody>
          <a:bodyPr wrap="square" rtlCol="0">
            <a:spAutoFit/>
          </a:bodyPr>
          <a:lstStyle/>
          <a:p>
            <a:r>
              <a:rPr lang="et-EE" dirty="0"/>
              <a:t>Teenuse saajad 1000 elaniku kohta.</a:t>
            </a:r>
          </a:p>
        </p:txBody>
      </p:sp>
      <p:graphicFrame>
        <p:nvGraphicFramePr>
          <p:cNvPr id="2" name="Table 1">
            <a:extLst>
              <a:ext uri="{FF2B5EF4-FFF2-40B4-BE49-F238E27FC236}">
                <a16:creationId xmlns:a16="http://schemas.microsoft.com/office/drawing/2014/main" id="{327A5C3A-6FAE-461F-0F34-11F715C72D75}"/>
              </a:ext>
            </a:extLst>
          </p:cNvPr>
          <p:cNvGraphicFramePr>
            <a:graphicFrameLocks noGrp="1"/>
          </p:cNvGraphicFramePr>
          <p:nvPr>
            <p:extLst>
              <p:ext uri="{D42A27DB-BD31-4B8C-83A1-F6EECF244321}">
                <p14:modId xmlns:p14="http://schemas.microsoft.com/office/powerpoint/2010/main" val="3545417193"/>
              </p:ext>
            </p:extLst>
          </p:nvPr>
        </p:nvGraphicFramePr>
        <p:xfrm>
          <a:off x="914400" y="4378338"/>
          <a:ext cx="5181600" cy="162929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870815246"/>
                    </a:ext>
                  </a:extLst>
                </a:gridCol>
                <a:gridCol w="1295400">
                  <a:extLst>
                    <a:ext uri="{9D8B030D-6E8A-4147-A177-3AD203B41FA5}">
                      <a16:colId xmlns:a16="http://schemas.microsoft.com/office/drawing/2014/main" val="3991590066"/>
                    </a:ext>
                  </a:extLst>
                </a:gridCol>
                <a:gridCol w="1295400">
                  <a:extLst>
                    <a:ext uri="{9D8B030D-6E8A-4147-A177-3AD203B41FA5}">
                      <a16:colId xmlns:a16="http://schemas.microsoft.com/office/drawing/2014/main" val="3589734214"/>
                    </a:ext>
                  </a:extLst>
                </a:gridCol>
                <a:gridCol w="1295400">
                  <a:extLst>
                    <a:ext uri="{9D8B030D-6E8A-4147-A177-3AD203B41FA5}">
                      <a16:colId xmlns:a16="http://schemas.microsoft.com/office/drawing/2014/main" val="3119431280"/>
                    </a:ext>
                  </a:extLst>
                </a:gridCol>
              </a:tblGrid>
              <a:tr h="360218">
                <a:tc>
                  <a:txBody>
                    <a:bodyPr/>
                    <a:lstStyle/>
                    <a:p>
                      <a:endParaRPr lang="et-EE" sz="1800" dirty="0"/>
                    </a:p>
                  </a:txBody>
                  <a:tcPr marT="41564" marB="41564"/>
                </a:tc>
                <a:tc>
                  <a:txBody>
                    <a:bodyPr/>
                    <a:lstStyle/>
                    <a:p>
                      <a:r>
                        <a:rPr lang="et-EE" sz="1800" dirty="0"/>
                        <a:t>Tõrva</a:t>
                      </a:r>
                    </a:p>
                  </a:txBody>
                  <a:tcPr marT="41564" marB="41564"/>
                </a:tc>
                <a:tc>
                  <a:txBody>
                    <a:bodyPr/>
                    <a:lstStyle/>
                    <a:p>
                      <a:r>
                        <a:rPr lang="et-EE" sz="1800" dirty="0"/>
                        <a:t>Valga</a:t>
                      </a:r>
                    </a:p>
                  </a:txBody>
                  <a:tcPr marT="41564" marB="41564"/>
                </a:tc>
                <a:tc>
                  <a:txBody>
                    <a:bodyPr/>
                    <a:lstStyle/>
                    <a:p>
                      <a:r>
                        <a:rPr lang="et-EE" sz="1800" dirty="0"/>
                        <a:t>Otepää</a:t>
                      </a:r>
                    </a:p>
                  </a:txBody>
                  <a:tcPr marT="41564" marB="41564"/>
                </a:tc>
                <a:extLst>
                  <a:ext uri="{0D108BD9-81ED-4DB2-BD59-A6C34878D82A}">
                    <a16:rowId xmlns:a16="http://schemas.microsoft.com/office/drawing/2014/main" val="2438480302"/>
                  </a:ext>
                </a:extLst>
              </a:tr>
              <a:tr h="637309">
                <a:tc>
                  <a:txBody>
                    <a:bodyPr/>
                    <a:lstStyle/>
                    <a:p>
                      <a:r>
                        <a:rPr lang="et-EE" sz="1800" dirty="0"/>
                        <a:t>Teenuse-saajaid</a:t>
                      </a:r>
                    </a:p>
                  </a:txBody>
                  <a:tcPr marT="41564" marB="41564"/>
                </a:tc>
                <a:tc>
                  <a:txBody>
                    <a:bodyPr/>
                    <a:lstStyle/>
                    <a:p>
                      <a:r>
                        <a:rPr lang="et-EE" sz="1800" dirty="0"/>
                        <a:t>2</a:t>
                      </a:r>
                    </a:p>
                  </a:txBody>
                  <a:tcPr marT="41564" marB="41564"/>
                </a:tc>
                <a:tc>
                  <a:txBody>
                    <a:bodyPr/>
                    <a:lstStyle/>
                    <a:p>
                      <a:r>
                        <a:rPr lang="et-EE" sz="1800" dirty="0"/>
                        <a:t>8</a:t>
                      </a:r>
                    </a:p>
                  </a:txBody>
                  <a:tcPr marT="41564" marB="41564"/>
                </a:tc>
                <a:tc>
                  <a:txBody>
                    <a:bodyPr/>
                    <a:lstStyle/>
                    <a:p>
                      <a:r>
                        <a:rPr lang="et-EE" sz="1800" dirty="0"/>
                        <a:t>2</a:t>
                      </a:r>
                    </a:p>
                  </a:txBody>
                  <a:tcPr marT="41564" marB="41564"/>
                </a:tc>
                <a:extLst>
                  <a:ext uri="{0D108BD9-81ED-4DB2-BD59-A6C34878D82A}">
                    <a16:rowId xmlns:a16="http://schemas.microsoft.com/office/drawing/2014/main" val="1443318429"/>
                  </a:ext>
                </a:extLst>
              </a:tr>
              <a:tr h="360218">
                <a:tc>
                  <a:txBody>
                    <a:bodyPr/>
                    <a:lstStyle/>
                    <a:p>
                      <a:r>
                        <a:rPr lang="et-EE" sz="1800" dirty="0"/>
                        <a:t>Maht</a:t>
                      </a:r>
                    </a:p>
                  </a:txBody>
                  <a:tcPr marT="41564" marB="41564"/>
                </a:tc>
                <a:tc>
                  <a:txBody>
                    <a:bodyPr/>
                    <a:lstStyle/>
                    <a:p>
                      <a:r>
                        <a:rPr lang="et-EE" sz="1800" dirty="0"/>
                        <a:t>Kuni 40h/kuus</a:t>
                      </a:r>
                    </a:p>
                  </a:txBody>
                  <a:tcPr marT="41564" marB="41564"/>
                </a:tc>
                <a:tc>
                  <a:txBody>
                    <a:bodyPr/>
                    <a:lstStyle/>
                    <a:p>
                      <a:r>
                        <a:rPr lang="et-EE" sz="1800" dirty="0"/>
                        <a:t>12984h</a:t>
                      </a:r>
                    </a:p>
                  </a:txBody>
                  <a:tcPr marT="41564" marB="41564"/>
                </a:tc>
                <a:tc>
                  <a:txBody>
                    <a:bodyPr/>
                    <a:lstStyle/>
                    <a:p>
                      <a:r>
                        <a:rPr lang="et-EE" sz="1800" dirty="0"/>
                        <a:t>2476h</a:t>
                      </a:r>
                    </a:p>
                  </a:txBody>
                  <a:tcPr marT="41564" marB="41564"/>
                </a:tc>
                <a:extLst>
                  <a:ext uri="{0D108BD9-81ED-4DB2-BD59-A6C34878D82A}">
                    <a16:rowId xmlns:a16="http://schemas.microsoft.com/office/drawing/2014/main" val="3826998579"/>
                  </a:ext>
                </a:extLst>
              </a:tr>
            </a:tbl>
          </a:graphicData>
        </a:graphic>
      </p:graphicFrame>
      <p:sp>
        <p:nvSpPr>
          <p:cNvPr id="3" name="TextBox 2">
            <a:extLst>
              <a:ext uri="{FF2B5EF4-FFF2-40B4-BE49-F238E27FC236}">
                <a16:creationId xmlns:a16="http://schemas.microsoft.com/office/drawing/2014/main" id="{335F6255-0B17-A80E-064F-975C6F3C3940}"/>
              </a:ext>
            </a:extLst>
          </p:cNvPr>
          <p:cNvSpPr txBox="1"/>
          <p:nvPr/>
        </p:nvSpPr>
        <p:spPr>
          <a:xfrm>
            <a:off x="838200" y="3949318"/>
            <a:ext cx="5257800" cy="369332"/>
          </a:xfrm>
          <a:prstGeom prst="rect">
            <a:avLst/>
          </a:prstGeom>
          <a:noFill/>
        </p:spPr>
        <p:txBody>
          <a:bodyPr wrap="square" rtlCol="0">
            <a:spAutoFit/>
          </a:bodyPr>
          <a:lstStyle/>
          <a:p>
            <a:r>
              <a:rPr lang="et-EE" dirty="0"/>
              <a:t>Teenuse saajaid ja teenuse maht aastal 2023</a:t>
            </a:r>
          </a:p>
        </p:txBody>
      </p:sp>
    </p:spTree>
    <p:extLst>
      <p:ext uri="{BB962C8B-B14F-4D97-AF65-F5344CB8AC3E}">
        <p14:creationId xmlns:p14="http://schemas.microsoft.com/office/powerpoint/2010/main" val="142445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FCF05CE5-C65A-338E-A3D8-1763E4EEF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433D4-235A-ACEB-A3D9-F6546D351565}"/>
              </a:ext>
            </a:extLst>
          </p:cNvPr>
          <p:cNvSpPr>
            <a:spLocks noGrp="1"/>
          </p:cNvSpPr>
          <p:nvPr>
            <p:ph type="title"/>
          </p:nvPr>
        </p:nvSpPr>
        <p:spPr/>
        <p:txBody>
          <a:bodyPr>
            <a:normAutofit fontScale="90000"/>
          </a:bodyPr>
          <a:lstStyle/>
          <a:p>
            <a:r>
              <a:rPr lang="et-EE" dirty="0"/>
              <a:t>Tõhususe parandamisega seotud arendusvõimalused maakonnaüleselt</a:t>
            </a:r>
          </a:p>
        </p:txBody>
      </p:sp>
      <p:sp>
        <p:nvSpPr>
          <p:cNvPr id="3" name="Content Placeholder 2">
            <a:extLst>
              <a:ext uri="{FF2B5EF4-FFF2-40B4-BE49-F238E27FC236}">
                <a16:creationId xmlns:a16="http://schemas.microsoft.com/office/drawing/2014/main" id="{CCF1D95C-3ADF-AC4F-A878-F3F23C7AD8A1}"/>
              </a:ext>
            </a:extLst>
          </p:cNvPr>
          <p:cNvSpPr>
            <a:spLocks noGrp="1"/>
          </p:cNvSpPr>
          <p:nvPr>
            <p:ph idx="1"/>
          </p:nvPr>
        </p:nvSpPr>
        <p:spPr/>
        <p:txBody>
          <a:bodyPr>
            <a:normAutofit fontScale="77500" lnSpcReduction="20000"/>
          </a:bodyPr>
          <a:lstStyle/>
          <a:p>
            <a:pPr marL="514350" indent="-514350">
              <a:lnSpc>
                <a:spcPct val="107000"/>
              </a:lnSpc>
              <a:spcAft>
                <a:spcPts val="800"/>
              </a:spcAft>
              <a:buFont typeface="+mj-lt"/>
              <a:buAutoNum type="arabicPeriod"/>
            </a:pPr>
            <a:r>
              <a:rPr lang="et-EE" b="1" dirty="0"/>
              <a:t>Teenuse osutamisele kuluva aja täpsem mõõtmine ja planeerimine</a:t>
            </a:r>
            <a:r>
              <a:rPr lang="et-EE" dirty="0"/>
              <a:t>, sh andmete kogumine kliendi vahetu teenindamisega seotud aja kohta tarkvaralahenduse abil. </a:t>
            </a:r>
          </a:p>
          <a:p>
            <a:pPr marL="514350" indent="-514350">
              <a:lnSpc>
                <a:spcPct val="107000"/>
              </a:lnSpc>
              <a:spcAft>
                <a:spcPts val="800"/>
              </a:spcAft>
              <a:buFont typeface="+mj-lt"/>
              <a:buAutoNum type="arabicPeriod"/>
            </a:pPr>
            <a:r>
              <a:rPr lang="et-EE" b="1" dirty="0"/>
              <a:t>Teenuse sisseostmist saab kaaluda siis, kui omavalitsusel on olemas eelnevalt kirjeldatud detailsed andmed ja leitud tunnihind</a:t>
            </a:r>
            <a:r>
              <a:rPr lang="et-EE" dirty="0"/>
              <a:t> (=vahetud kontakttunnid/ teenuse eelarve).</a:t>
            </a:r>
          </a:p>
          <a:p>
            <a:pPr marL="514350" indent="-514350">
              <a:lnSpc>
                <a:spcPct val="107000"/>
              </a:lnSpc>
              <a:spcAft>
                <a:spcPts val="800"/>
              </a:spcAft>
              <a:buFont typeface="+mj-lt"/>
              <a:buAutoNum type="arabicPeriod"/>
            </a:pPr>
            <a:r>
              <a:rPr lang="et-EE" dirty="0"/>
              <a:t>Andmed näitavad, et majanduslikku tõhusust suurendaks tunnipõhine tasustamispõhimõte, kuid teisalt tuleb kaaluda, kuidas see mõjutab teenuse kvaliteeti ning vahetute teenusepakkujate sotsiaalseid garantiisid. Tunnipõhiste lepingute puhul tuleks arvestada tunde iga teenuskorra kohta tarvkvaralahenduse abil.</a:t>
            </a:r>
          </a:p>
        </p:txBody>
      </p:sp>
    </p:spTree>
    <p:extLst>
      <p:ext uri="{BB962C8B-B14F-4D97-AF65-F5344CB8AC3E}">
        <p14:creationId xmlns:p14="http://schemas.microsoft.com/office/powerpoint/2010/main" val="275062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F852E9-6507-655A-88A7-554FA79C609D}"/>
              </a:ext>
            </a:extLst>
          </p:cNvPr>
          <p:cNvSpPr>
            <a:spLocks noGrp="1"/>
          </p:cNvSpPr>
          <p:nvPr>
            <p:ph type="title"/>
          </p:nvPr>
        </p:nvSpPr>
        <p:spPr/>
        <p:txBody>
          <a:bodyPr/>
          <a:lstStyle/>
          <a:p>
            <a:r>
              <a:rPr lang="et-EE" dirty="0"/>
              <a:t>Projekti eesmärk ja tegevused</a:t>
            </a:r>
          </a:p>
        </p:txBody>
      </p:sp>
      <p:sp>
        <p:nvSpPr>
          <p:cNvPr id="6" name="Content Placeholder 5">
            <a:extLst>
              <a:ext uri="{FF2B5EF4-FFF2-40B4-BE49-F238E27FC236}">
                <a16:creationId xmlns:a16="http://schemas.microsoft.com/office/drawing/2014/main" id="{2FD9EBB8-B692-BA7D-B91A-6D71EFBF874D}"/>
              </a:ext>
            </a:extLst>
          </p:cNvPr>
          <p:cNvSpPr>
            <a:spLocks noGrp="1"/>
          </p:cNvSpPr>
          <p:nvPr>
            <p:ph idx="1"/>
          </p:nvPr>
        </p:nvSpPr>
        <p:spPr>
          <a:xfrm>
            <a:off x="838200" y="1690688"/>
            <a:ext cx="10515600" cy="4351338"/>
          </a:xfrm>
        </p:spPr>
        <p:txBody>
          <a:bodyPr>
            <a:normAutofit fontScale="92500" lnSpcReduction="10000"/>
          </a:bodyPr>
          <a:lstStyle/>
          <a:p>
            <a:pPr>
              <a:lnSpc>
                <a:spcPct val="110000"/>
              </a:lnSpc>
            </a:pPr>
            <a:r>
              <a:rPr lang="et-EE" sz="2400" dirty="0">
                <a:effectLst/>
                <a:latin typeface="Times New Roman" panose="02020603050405020304" pitchFamily="18" charset="0"/>
                <a:ea typeface="Times New Roman" panose="02020603050405020304" pitchFamily="18" charset="0"/>
              </a:rPr>
              <a:t>Tõsta sotsiaalteenuste kvaliteeti ja kättesaadavust kolmes Valga maakonna omavalitsuses: Tõrva, Otepää ja Valga vallas. </a:t>
            </a:r>
          </a:p>
          <a:p>
            <a:pPr>
              <a:lnSpc>
                <a:spcPct val="110000"/>
              </a:lnSpc>
            </a:pPr>
            <a:r>
              <a:rPr lang="et-EE" sz="2400" dirty="0">
                <a:effectLst/>
                <a:latin typeface="Times New Roman" panose="02020603050405020304" pitchFamily="18" charset="0"/>
                <a:ea typeface="Times New Roman" panose="02020603050405020304" pitchFamily="18" charset="0"/>
              </a:rPr>
              <a:t>Kaardistati sotsiaalvaldkonna hetkeolukord 13 sotsiaalteenuse lõikes, mida omavalitsused on kohustatud sotsiaalhoolekande seaduse alusel osutama. </a:t>
            </a:r>
          </a:p>
          <a:p>
            <a:pPr>
              <a:lnSpc>
                <a:spcPct val="110000"/>
              </a:lnSpc>
            </a:pPr>
            <a:r>
              <a:rPr lang="et-EE" sz="2400" dirty="0">
                <a:effectLst/>
                <a:latin typeface="Times New Roman" panose="02020603050405020304" pitchFamily="18" charset="0"/>
                <a:ea typeface="Times New Roman" panose="02020603050405020304" pitchFamily="18" charset="0"/>
              </a:rPr>
              <a:t>Põhjalikumalt analüüsiti nelja sotsiaalteenust: koduteenus, isikliku abistaja teenus, tugiisikuteenus ja sotsiaaltransport. </a:t>
            </a:r>
          </a:p>
          <a:p>
            <a:pPr>
              <a:lnSpc>
                <a:spcPct val="110000"/>
              </a:lnSpc>
            </a:pPr>
            <a:r>
              <a:rPr lang="et-EE" sz="2400" dirty="0">
                <a:latin typeface="Times New Roman" panose="02020603050405020304" pitchFamily="18" charset="0"/>
                <a:ea typeface="Arial" panose="020B0604020202020204" pitchFamily="34" charset="0"/>
              </a:rPr>
              <a:t>Nende nelja teenuse lõikes viidi läbi ka majandusliku tõhususe analüüs.</a:t>
            </a:r>
          </a:p>
          <a:p>
            <a:pPr>
              <a:lnSpc>
                <a:spcPct val="110000"/>
              </a:lnSpc>
            </a:pPr>
            <a:r>
              <a:rPr lang="et-EE" sz="2400" dirty="0">
                <a:latin typeface="Times New Roman" panose="02020603050405020304" pitchFamily="18" charset="0"/>
                <a:ea typeface="Arial" panose="020B0604020202020204" pitchFamily="34" charset="0"/>
              </a:rPr>
              <a:t>Analüüside pealt toodi välja arendusvajadused ja -võimalused. </a:t>
            </a:r>
          </a:p>
          <a:p>
            <a:pPr>
              <a:lnSpc>
                <a:spcPct val="110000"/>
              </a:lnSpc>
            </a:pPr>
            <a:r>
              <a:rPr lang="et-EE" sz="2400" dirty="0">
                <a:latin typeface="Times New Roman" panose="02020603050405020304" pitchFamily="18" charset="0"/>
                <a:ea typeface="Arial" panose="020B0604020202020204" pitchFamily="34" charset="0"/>
              </a:rPr>
              <a:t>Teenusedisaini protsessis arendati ja disainiti ümber koduteenust, lähtudes 01.01.2025 jõustuva Sotsiaalministri määrusega kaasnevatest uutest ootustest teenusele.</a:t>
            </a:r>
            <a:endParaRPr lang="et-EE"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2651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A974A154-444F-0697-0E39-B063381F6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6A421-705B-BBD1-053B-B703AB6257EB}"/>
              </a:ext>
            </a:extLst>
          </p:cNvPr>
          <p:cNvSpPr>
            <a:spLocks noGrp="1"/>
          </p:cNvSpPr>
          <p:nvPr>
            <p:ph type="title"/>
          </p:nvPr>
        </p:nvSpPr>
        <p:spPr/>
        <p:txBody>
          <a:bodyPr>
            <a:normAutofit/>
          </a:bodyPr>
          <a:lstStyle/>
          <a:p>
            <a:r>
              <a:rPr lang="et-EE" dirty="0"/>
              <a:t>Soovitused teenuse täiendavaks arendamiseks maakonnaüleselt</a:t>
            </a:r>
          </a:p>
        </p:txBody>
      </p:sp>
      <p:sp>
        <p:nvSpPr>
          <p:cNvPr id="3" name="Content Placeholder 2">
            <a:extLst>
              <a:ext uri="{FF2B5EF4-FFF2-40B4-BE49-F238E27FC236}">
                <a16:creationId xmlns:a16="http://schemas.microsoft.com/office/drawing/2014/main" id="{204CF2D9-2FE6-AF91-5DEB-2409DDAA3735}"/>
              </a:ext>
            </a:extLst>
          </p:cNvPr>
          <p:cNvSpPr>
            <a:spLocks noGrp="1"/>
          </p:cNvSpPr>
          <p:nvPr>
            <p:ph idx="1"/>
          </p:nvPr>
        </p:nvSpPr>
        <p:spPr/>
        <p:txBody>
          <a:bodyPr>
            <a:normAutofit fontScale="85000" lnSpcReduction="20000"/>
          </a:bodyPr>
          <a:lstStyle/>
          <a:p>
            <a:pPr marL="514350" indent="-514350">
              <a:lnSpc>
                <a:spcPct val="107000"/>
              </a:lnSpc>
              <a:spcAft>
                <a:spcPts val="800"/>
              </a:spcAft>
              <a:buFont typeface="+mj-lt"/>
              <a:buAutoNum type="arabicPeriod"/>
            </a:pPr>
            <a:r>
              <a:rPr lang="et-EE" dirty="0"/>
              <a:t>Kaaluda päevahoiuteenuse eelistamist isikliku abistaja teenusesele olukordades, kus abivajaja sooviks käia rohkem seltskonnas.</a:t>
            </a:r>
          </a:p>
          <a:p>
            <a:pPr marL="514350" indent="-514350">
              <a:lnSpc>
                <a:spcPct val="107000"/>
              </a:lnSpc>
              <a:spcAft>
                <a:spcPts val="800"/>
              </a:spcAft>
              <a:buFont typeface="+mj-lt"/>
              <a:buAutoNum type="arabicPeriod"/>
            </a:pPr>
            <a:r>
              <a:rPr lang="et-EE" dirty="0"/>
              <a:t>Ressursside leidmine kodude kohandamise toetamiseks, sest see vähendab teatud juhtudel abivajadust.</a:t>
            </a:r>
          </a:p>
          <a:p>
            <a:pPr marL="514350" indent="-514350">
              <a:lnSpc>
                <a:spcPct val="107000"/>
              </a:lnSpc>
              <a:spcAft>
                <a:spcPts val="800"/>
              </a:spcAft>
              <a:buFont typeface="+mj-lt"/>
              <a:buAutoNum type="arabicPeriod"/>
            </a:pPr>
            <a:r>
              <a:rPr lang="et-EE" dirty="0"/>
              <a:t>Käsunduslepingute kasutamise vältimine ja töölepingute sõlmimise eelistamine, et tagada töötajatele sotsiaalsed garantiid ja parandada teenuse kvaliteeti.</a:t>
            </a:r>
          </a:p>
          <a:p>
            <a:pPr marL="514350" indent="-514350">
              <a:lnSpc>
                <a:spcPct val="107000"/>
              </a:lnSpc>
              <a:spcAft>
                <a:spcPts val="800"/>
              </a:spcAft>
              <a:buFont typeface="+mj-lt"/>
              <a:buAutoNum type="arabicPeriod"/>
            </a:pPr>
            <a:r>
              <a:rPr lang="et-EE" dirty="0"/>
              <a:t>Teenuseosutajate leidmise lihtsustamine, sh võimalusel keskse süsteemi loomine isikliku abistaja leidmise hõlbustamiseks, et vähendada teenusele saamisele kuluvat aega.</a:t>
            </a:r>
          </a:p>
          <a:p>
            <a:pPr marL="514350" indent="-514350">
              <a:lnSpc>
                <a:spcPct val="107000"/>
              </a:lnSpc>
              <a:spcAft>
                <a:spcPts val="800"/>
              </a:spcAft>
              <a:buFont typeface="+mj-lt"/>
              <a:buAutoNum type="arabicPeriod"/>
            </a:pPr>
            <a:endParaRPr lang="et-EE" dirty="0"/>
          </a:p>
        </p:txBody>
      </p:sp>
    </p:spTree>
    <p:extLst>
      <p:ext uri="{BB962C8B-B14F-4D97-AF65-F5344CB8AC3E}">
        <p14:creationId xmlns:p14="http://schemas.microsoft.com/office/powerpoint/2010/main" val="36367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E04D5D-0772-E177-2DFA-A858B6F775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E5518EA-5192-C36C-78ED-507B95DA182F}"/>
              </a:ext>
            </a:extLst>
          </p:cNvPr>
          <p:cNvSpPr>
            <a:spLocks noGrp="1"/>
          </p:cNvSpPr>
          <p:nvPr>
            <p:ph type="title"/>
          </p:nvPr>
        </p:nvSpPr>
        <p:spPr/>
        <p:txBody>
          <a:bodyPr/>
          <a:lstStyle/>
          <a:p>
            <a:r>
              <a:rPr lang="et-EE" dirty="0"/>
              <a:t>Tugiisiku teenus</a:t>
            </a:r>
          </a:p>
        </p:txBody>
      </p:sp>
      <p:sp>
        <p:nvSpPr>
          <p:cNvPr id="17" name="Content Placeholder 16">
            <a:extLst>
              <a:ext uri="{FF2B5EF4-FFF2-40B4-BE49-F238E27FC236}">
                <a16:creationId xmlns:a16="http://schemas.microsoft.com/office/drawing/2014/main" id="{48BF593F-A256-6088-5F45-DE3E58C2BA36}"/>
              </a:ext>
            </a:extLst>
          </p:cNvPr>
          <p:cNvSpPr>
            <a:spLocks noGrp="1"/>
          </p:cNvSpPr>
          <p:nvPr>
            <p:ph sz="half" idx="1"/>
          </p:nvPr>
        </p:nvSpPr>
        <p:spPr>
          <a:xfrm>
            <a:off x="838200" y="1825625"/>
            <a:ext cx="4803987" cy="4134908"/>
          </a:xfrm>
        </p:spPr>
        <p:txBody>
          <a:bodyPr>
            <a:normAutofit fontScale="55000" lnSpcReduction="20000"/>
          </a:bodyPr>
          <a:lstStyle/>
          <a:p>
            <a:pPr>
              <a:lnSpc>
                <a:spcPct val="120000"/>
              </a:lnSpc>
            </a:pPr>
            <a:r>
              <a:rPr lang="et-EE" sz="3200" dirty="0">
                <a:latin typeface="Poppins" panose="00000500000000000000" pitchFamily="2" charset="0"/>
                <a:cs typeface="Poppins" panose="00000500000000000000" pitchFamily="2" charset="0"/>
              </a:rPr>
              <a:t>Otepää ja Valga vallas on teenuse osutajad töölepinguga palgal.</a:t>
            </a:r>
          </a:p>
          <a:p>
            <a:pPr>
              <a:lnSpc>
                <a:spcPct val="120000"/>
              </a:lnSpc>
            </a:pPr>
            <a:r>
              <a:rPr lang="et-EE" sz="3200" dirty="0">
                <a:latin typeface="Poppins" panose="00000500000000000000" pitchFamily="2" charset="0"/>
                <a:cs typeface="Poppins" panose="00000500000000000000" pitchFamily="2" charset="0"/>
              </a:rPr>
              <a:t>Tõrva vallas ostetakse teenust sisse tunnitasulise käsunduslepinguga.</a:t>
            </a:r>
          </a:p>
          <a:p>
            <a:pPr>
              <a:lnSpc>
                <a:spcPct val="120000"/>
              </a:lnSpc>
            </a:pPr>
            <a:r>
              <a:rPr lang="et-EE" sz="3200" dirty="0">
                <a:latin typeface="Poppins" panose="00000500000000000000" pitchFamily="2" charset="0"/>
                <a:cs typeface="Poppins" panose="00000500000000000000" pitchFamily="2" charset="0"/>
              </a:rPr>
              <a:t>Valga vald ostab teenust täiendavalt sisse tunnipõhiselt.</a:t>
            </a:r>
          </a:p>
          <a:p>
            <a:pPr>
              <a:lnSpc>
                <a:spcPct val="120000"/>
              </a:lnSpc>
            </a:pPr>
            <a:r>
              <a:rPr lang="et-EE" sz="3200" dirty="0">
                <a:latin typeface="Poppins" panose="00000500000000000000" pitchFamily="2" charset="0"/>
                <a:cs typeface="Poppins" panose="00000500000000000000" pitchFamily="2" charset="0"/>
              </a:rPr>
              <a:t>Otepääl teenindatakse sama summa eest kõige rohkem kliente (eelarve tõhusus).</a:t>
            </a:r>
          </a:p>
          <a:p>
            <a:pPr>
              <a:lnSpc>
                <a:spcPct val="120000"/>
              </a:lnSpc>
            </a:pPr>
            <a:r>
              <a:rPr lang="et-EE" sz="3200" dirty="0">
                <a:latin typeface="Poppins" panose="00000500000000000000" pitchFamily="2" charset="0"/>
                <a:cs typeface="Poppins" panose="00000500000000000000" pitchFamily="2" charset="0"/>
              </a:rPr>
              <a:t>Valgas on ühe töötaja kohta kõige rohkem teenuse tunde (tööaja kasutamise tõhusus).</a:t>
            </a:r>
          </a:p>
        </p:txBody>
      </p:sp>
      <p:graphicFrame>
        <p:nvGraphicFramePr>
          <p:cNvPr id="19" name="Content Placeholder 18">
            <a:extLst>
              <a:ext uri="{FF2B5EF4-FFF2-40B4-BE49-F238E27FC236}">
                <a16:creationId xmlns:a16="http://schemas.microsoft.com/office/drawing/2014/main" id="{462BA6C6-F807-F8DD-7A6C-D743BF9A6660}"/>
              </a:ext>
            </a:extLst>
          </p:cNvPr>
          <p:cNvGraphicFramePr>
            <a:graphicFrameLocks noGrp="1"/>
          </p:cNvGraphicFramePr>
          <p:nvPr>
            <p:ph sz="half" idx="2"/>
            <p:extLst>
              <p:ext uri="{D42A27DB-BD31-4B8C-83A1-F6EECF244321}">
                <p14:modId xmlns:p14="http://schemas.microsoft.com/office/powerpoint/2010/main" val="709501099"/>
              </p:ext>
            </p:extLst>
          </p:nvPr>
        </p:nvGraphicFramePr>
        <p:xfrm>
          <a:off x="6248400" y="2517057"/>
          <a:ext cx="5181600" cy="144087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504280779"/>
                    </a:ext>
                  </a:extLst>
                </a:gridCol>
                <a:gridCol w="1295400">
                  <a:extLst>
                    <a:ext uri="{9D8B030D-6E8A-4147-A177-3AD203B41FA5}">
                      <a16:colId xmlns:a16="http://schemas.microsoft.com/office/drawing/2014/main" val="2307012022"/>
                    </a:ext>
                  </a:extLst>
                </a:gridCol>
                <a:gridCol w="1295400">
                  <a:extLst>
                    <a:ext uri="{9D8B030D-6E8A-4147-A177-3AD203B41FA5}">
                      <a16:colId xmlns:a16="http://schemas.microsoft.com/office/drawing/2014/main" val="2399199836"/>
                    </a:ext>
                  </a:extLst>
                </a:gridCol>
                <a:gridCol w="1295400">
                  <a:extLst>
                    <a:ext uri="{9D8B030D-6E8A-4147-A177-3AD203B41FA5}">
                      <a16:colId xmlns:a16="http://schemas.microsoft.com/office/drawing/2014/main" val="3109516862"/>
                    </a:ext>
                  </a:extLst>
                </a:gridCol>
              </a:tblGrid>
              <a:tr h="360218">
                <a:tc>
                  <a:txBody>
                    <a:bodyPr/>
                    <a:lstStyle/>
                    <a:p>
                      <a:endParaRPr lang="et-EE" sz="1800" dirty="0"/>
                    </a:p>
                  </a:txBody>
                  <a:tcPr marT="41564" marB="41564"/>
                </a:tc>
                <a:tc>
                  <a:txBody>
                    <a:bodyPr/>
                    <a:lstStyle/>
                    <a:p>
                      <a:r>
                        <a:rPr lang="et-EE" sz="1800" dirty="0"/>
                        <a:t>2023</a:t>
                      </a:r>
                    </a:p>
                  </a:txBody>
                  <a:tcPr marT="41564" marB="41564"/>
                </a:tc>
                <a:tc>
                  <a:txBody>
                    <a:bodyPr/>
                    <a:lstStyle/>
                    <a:p>
                      <a:r>
                        <a:rPr lang="et-EE" sz="1800" dirty="0"/>
                        <a:t>2022</a:t>
                      </a:r>
                    </a:p>
                  </a:txBody>
                  <a:tcPr marT="41564" marB="41564"/>
                </a:tc>
                <a:tc>
                  <a:txBody>
                    <a:bodyPr/>
                    <a:lstStyle/>
                    <a:p>
                      <a:r>
                        <a:rPr lang="et-EE" sz="1800" dirty="0"/>
                        <a:t>2021</a:t>
                      </a:r>
                    </a:p>
                  </a:txBody>
                  <a:tcPr marT="41564" marB="41564"/>
                </a:tc>
                <a:extLst>
                  <a:ext uri="{0D108BD9-81ED-4DB2-BD59-A6C34878D82A}">
                    <a16:rowId xmlns:a16="http://schemas.microsoft.com/office/drawing/2014/main" val="1117474160"/>
                  </a:ext>
                </a:extLst>
              </a:tr>
              <a:tr h="360218">
                <a:tc>
                  <a:txBody>
                    <a:bodyPr/>
                    <a:lstStyle/>
                    <a:p>
                      <a:r>
                        <a:rPr lang="et-EE" sz="1800" dirty="0"/>
                        <a:t>Tõrva</a:t>
                      </a:r>
                    </a:p>
                  </a:txBody>
                  <a:tcPr marT="41564" marB="41564"/>
                </a:tc>
                <a:tc>
                  <a:txBody>
                    <a:bodyPr/>
                    <a:lstStyle/>
                    <a:p>
                      <a:r>
                        <a:rPr lang="et-EE" sz="1800" dirty="0"/>
                        <a:t>0,8</a:t>
                      </a:r>
                    </a:p>
                  </a:txBody>
                  <a:tcPr marT="41564" marB="41564"/>
                </a:tc>
                <a:tc>
                  <a:txBody>
                    <a:bodyPr/>
                    <a:lstStyle/>
                    <a:p>
                      <a:r>
                        <a:rPr lang="et-EE" sz="1800" dirty="0"/>
                        <a:t>1,2</a:t>
                      </a:r>
                    </a:p>
                  </a:txBody>
                  <a:tcPr marT="41564" marB="41564"/>
                </a:tc>
                <a:tc>
                  <a:txBody>
                    <a:bodyPr/>
                    <a:lstStyle/>
                    <a:p>
                      <a:r>
                        <a:rPr lang="et-EE" sz="1800" dirty="0"/>
                        <a:t>1,2</a:t>
                      </a:r>
                    </a:p>
                  </a:txBody>
                  <a:tcPr marT="41564" marB="41564"/>
                </a:tc>
                <a:extLst>
                  <a:ext uri="{0D108BD9-81ED-4DB2-BD59-A6C34878D82A}">
                    <a16:rowId xmlns:a16="http://schemas.microsoft.com/office/drawing/2014/main" val="1897831243"/>
                  </a:ext>
                </a:extLst>
              </a:tr>
              <a:tr h="360218">
                <a:tc>
                  <a:txBody>
                    <a:bodyPr/>
                    <a:lstStyle/>
                    <a:p>
                      <a:r>
                        <a:rPr lang="et-EE" sz="1800" dirty="0"/>
                        <a:t>Valga</a:t>
                      </a:r>
                    </a:p>
                  </a:txBody>
                  <a:tcPr marT="41564" marB="41564"/>
                </a:tc>
                <a:tc>
                  <a:txBody>
                    <a:bodyPr/>
                    <a:lstStyle/>
                    <a:p>
                      <a:r>
                        <a:rPr lang="et-EE" sz="1800" dirty="0"/>
                        <a:t>5,4</a:t>
                      </a:r>
                    </a:p>
                  </a:txBody>
                  <a:tcPr marT="41564" marB="41564"/>
                </a:tc>
                <a:tc>
                  <a:txBody>
                    <a:bodyPr/>
                    <a:lstStyle/>
                    <a:p>
                      <a:r>
                        <a:rPr lang="et-EE" sz="1800" dirty="0"/>
                        <a:t>5,4</a:t>
                      </a:r>
                    </a:p>
                  </a:txBody>
                  <a:tcPr marT="41564" marB="41564"/>
                </a:tc>
                <a:tc>
                  <a:txBody>
                    <a:bodyPr/>
                    <a:lstStyle/>
                    <a:p>
                      <a:r>
                        <a:rPr lang="et-EE" sz="1800" dirty="0"/>
                        <a:t>2,2</a:t>
                      </a:r>
                    </a:p>
                  </a:txBody>
                  <a:tcPr marT="41564" marB="41564"/>
                </a:tc>
                <a:extLst>
                  <a:ext uri="{0D108BD9-81ED-4DB2-BD59-A6C34878D82A}">
                    <a16:rowId xmlns:a16="http://schemas.microsoft.com/office/drawing/2014/main" val="1842797414"/>
                  </a:ext>
                </a:extLst>
              </a:tr>
              <a:tr h="360218">
                <a:tc>
                  <a:txBody>
                    <a:bodyPr/>
                    <a:lstStyle/>
                    <a:p>
                      <a:r>
                        <a:rPr lang="et-EE" sz="1800" dirty="0"/>
                        <a:t>Otepää</a:t>
                      </a:r>
                    </a:p>
                  </a:txBody>
                  <a:tcPr marT="41564" marB="41564"/>
                </a:tc>
                <a:tc>
                  <a:txBody>
                    <a:bodyPr/>
                    <a:lstStyle/>
                    <a:p>
                      <a:r>
                        <a:rPr lang="et-EE" sz="1800" dirty="0"/>
                        <a:t>13,5</a:t>
                      </a:r>
                    </a:p>
                  </a:txBody>
                  <a:tcPr marT="41564" marB="41564"/>
                </a:tc>
                <a:tc>
                  <a:txBody>
                    <a:bodyPr/>
                    <a:lstStyle/>
                    <a:p>
                      <a:r>
                        <a:rPr lang="et-EE" sz="1800" dirty="0"/>
                        <a:t>10,2</a:t>
                      </a:r>
                    </a:p>
                  </a:txBody>
                  <a:tcPr marT="41564" marB="41564"/>
                </a:tc>
                <a:tc>
                  <a:txBody>
                    <a:bodyPr/>
                    <a:lstStyle/>
                    <a:p>
                      <a:r>
                        <a:rPr lang="et-EE" sz="1800" dirty="0"/>
                        <a:t>6,1</a:t>
                      </a:r>
                    </a:p>
                  </a:txBody>
                  <a:tcPr marT="41564" marB="41564"/>
                </a:tc>
                <a:extLst>
                  <a:ext uri="{0D108BD9-81ED-4DB2-BD59-A6C34878D82A}">
                    <a16:rowId xmlns:a16="http://schemas.microsoft.com/office/drawing/2014/main" val="70032962"/>
                  </a:ext>
                </a:extLst>
              </a:tr>
            </a:tbl>
          </a:graphicData>
        </a:graphic>
      </p:graphicFrame>
      <p:sp>
        <p:nvSpPr>
          <p:cNvPr id="20" name="TextBox 19">
            <a:extLst>
              <a:ext uri="{FF2B5EF4-FFF2-40B4-BE49-F238E27FC236}">
                <a16:creationId xmlns:a16="http://schemas.microsoft.com/office/drawing/2014/main" id="{199F7FCA-140C-F3A2-290A-A96E73DAE67E}"/>
              </a:ext>
            </a:extLst>
          </p:cNvPr>
          <p:cNvSpPr txBox="1"/>
          <p:nvPr/>
        </p:nvSpPr>
        <p:spPr>
          <a:xfrm>
            <a:off x="6210300" y="2125666"/>
            <a:ext cx="5257800" cy="369332"/>
          </a:xfrm>
          <a:prstGeom prst="rect">
            <a:avLst/>
          </a:prstGeom>
          <a:noFill/>
        </p:spPr>
        <p:txBody>
          <a:bodyPr wrap="square" rtlCol="0">
            <a:spAutoFit/>
          </a:bodyPr>
          <a:lstStyle/>
          <a:p>
            <a:r>
              <a:rPr lang="et-EE" dirty="0"/>
              <a:t>Teenuse saajad 1000 elaniku kohta.</a:t>
            </a:r>
          </a:p>
        </p:txBody>
      </p:sp>
      <p:sp>
        <p:nvSpPr>
          <p:cNvPr id="2" name="Content Placeholder 16">
            <a:extLst>
              <a:ext uri="{FF2B5EF4-FFF2-40B4-BE49-F238E27FC236}">
                <a16:creationId xmlns:a16="http://schemas.microsoft.com/office/drawing/2014/main" id="{6DE8C184-0AFD-9516-CEBE-0928D0357D25}"/>
              </a:ext>
            </a:extLst>
          </p:cNvPr>
          <p:cNvSpPr txBox="1">
            <a:spLocks/>
          </p:cNvSpPr>
          <p:nvPr/>
        </p:nvSpPr>
        <p:spPr>
          <a:xfrm>
            <a:off x="6210300" y="297193"/>
            <a:ext cx="5181600" cy="176878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1800" b="1" dirty="0">
                <a:latin typeface="Poppins" panose="00000500000000000000" pitchFamily="2" charset="0"/>
                <a:cs typeface="Poppins" panose="00000500000000000000" pitchFamily="2" charset="0"/>
              </a:rPr>
              <a:t>Tugiisiku teenust pakutakse</a:t>
            </a:r>
          </a:p>
          <a:p>
            <a:r>
              <a:rPr lang="et-EE" sz="1800" dirty="0">
                <a:latin typeface="Poppins" panose="00000500000000000000" pitchFamily="2" charset="0"/>
                <a:cs typeface="Poppins" panose="00000500000000000000" pitchFamily="2" charset="0"/>
              </a:rPr>
              <a:t>Tõrvas: lastele</a:t>
            </a:r>
          </a:p>
          <a:p>
            <a:r>
              <a:rPr lang="et-EE" sz="1800" dirty="0">
                <a:latin typeface="Poppins" panose="00000500000000000000" pitchFamily="2" charset="0"/>
                <a:cs typeface="Poppins" panose="00000500000000000000" pitchFamily="2" charset="0"/>
              </a:rPr>
              <a:t>Valgas: lastele ja peredele</a:t>
            </a:r>
          </a:p>
          <a:p>
            <a:r>
              <a:rPr lang="et-EE" sz="1800" dirty="0">
                <a:latin typeface="Poppins" panose="00000500000000000000" pitchFamily="2" charset="0"/>
                <a:cs typeface="Poppins" panose="00000500000000000000" pitchFamily="2" charset="0"/>
              </a:rPr>
              <a:t>Otepääl: peredele, lastele ja täiskasvanutele</a:t>
            </a:r>
          </a:p>
        </p:txBody>
      </p:sp>
      <p:graphicFrame>
        <p:nvGraphicFramePr>
          <p:cNvPr id="3" name="Table 2">
            <a:extLst>
              <a:ext uri="{FF2B5EF4-FFF2-40B4-BE49-F238E27FC236}">
                <a16:creationId xmlns:a16="http://schemas.microsoft.com/office/drawing/2014/main" id="{E4993989-6B51-CA11-D86A-8143785136DB}"/>
              </a:ext>
            </a:extLst>
          </p:cNvPr>
          <p:cNvGraphicFramePr>
            <a:graphicFrameLocks noGrp="1"/>
          </p:cNvGraphicFramePr>
          <p:nvPr>
            <p:extLst>
              <p:ext uri="{D42A27DB-BD31-4B8C-83A1-F6EECF244321}">
                <p14:modId xmlns:p14="http://schemas.microsoft.com/office/powerpoint/2010/main" val="3383216869"/>
              </p:ext>
            </p:extLst>
          </p:nvPr>
        </p:nvGraphicFramePr>
        <p:xfrm>
          <a:off x="6248400" y="4547668"/>
          <a:ext cx="5181600" cy="135774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870815246"/>
                    </a:ext>
                  </a:extLst>
                </a:gridCol>
                <a:gridCol w="1295400">
                  <a:extLst>
                    <a:ext uri="{9D8B030D-6E8A-4147-A177-3AD203B41FA5}">
                      <a16:colId xmlns:a16="http://schemas.microsoft.com/office/drawing/2014/main" val="3991590066"/>
                    </a:ext>
                  </a:extLst>
                </a:gridCol>
                <a:gridCol w="1295400">
                  <a:extLst>
                    <a:ext uri="{9D8B030D-6E8A-4147-A177-3AD203B41FA5}">
                      <a16:colId xmlns:a16="http://schemas.microsoft.com/office/drawing/2014/main" val="3589734214"/>
                    </a:ext>
                  </a:extLst>
                </a:gridCol>
                <a:gridCol w="1295400">
                  <a:extLst>
                    <a:ext uri="{9D8B030D-6E8A-4147-A177-3AD203B41FA5}">
                      <a16:colId xmlns:a16="http://schemas.microsoft.com/office/drawing/2014/main" val="3119431280"/>
                    </a:ext>
                  </a:extLst>
                </a:gridCol>
              </a:tblGrid>
              <a:tr h="360218">
                <a:tc>
                  <a:txBody>
                    <a:bodyPr/>
                    <a:lstStyle/>
                    <a:p>
                      <a:endParaRPr lang="et-EE" sz="1800" dirty="0"/>
                    </a:p>
                  </a:txBody>
                  <a:tcPr marT="41564" marB="41564"/>
                </a:tc>
                <a:tc>
                  <a:txBody>
                    <a:bodyPr/>
                    <a:lstStyle/>
                    <a:p>
                      <a:r>
                        <a:rPr lang="et-EE" sz="1800" dirty="0"/>
                        <a:t>Tõrva</a:t>
                      </a:r>
                    </a:p>
                  </a:txBody>
                  <a:tcPr marT="41564" marB="41564"/>
                </a:tc>
                <a:tc>
                  <a:txBody>
                    <a:bodyPr/>
                    <a:lstStyle/>
                    <a:p>
                      <a:r>
                        <a:rPr lang="et-EE" sz="1800" dirty="0"/>
                        <a:t>Valga</a:t>
                      </a:r>
                    </a:p>
                  </a:txBody>
                  <a:tcPr marT="41564" marB="41564"/>
                </a:tc>
                <a:tc>
                  <a:txBody>
                    <a:bodyPr/>
                    <a:lstStyle/>
                    <a:p>
                      <a:r>
                        <a:rPr lang="et-EE" sz="1800" dirty="0"/>
                        <a:t>Otepää</a:t>
                      </a:r>
                    </a:p>
                  </a:txBody>
                  <a:tcPr marT="41564" marB="41564"/>
                </a:tc>
                <a:extLst>
                  <a:ext uri="{0D108BD9-81ED-4DB2-BD59-A6C34878D82A}">
                    <a16:rowId xmlns:a16="http://schemas.microsoft.com/office/drawing/2014/main" val="2438480302"/>
                  </a:ext>
                </a:extLst>
              </a:tr>
              <a:tr h="637309">
                <a:tc>
                  <a:txBody>
                    <a:bodyPr/>
                    <a:lstStyle/>
                    <a:p>
                      <a:r>
                        <a:rPr lang="et-EE" sz="1800" dirty="0"/>
                        <a:t>Teenuse-saajaid</a:t>
                      </a:r>
                    </a:p>
                  </a:txBody>
                  <a:tcPr marT="41564" marB="41564"/>
                </a:tc>
                <a:tc>
                  <a:txBody>
                    <a:bodyPr/>
                    <a:lstStyle/>
                    <a:p>
                      <a:r>
                        <a:rPr lang="et-EE" sz="1800" dirty="0"/>
                        <a:t>5</a:t>
                      </a:r>
                    </a:p>
                  </a:txBody>
                  <a:tcPr marT="41564" marB="41564"/>
                </a:tc>
                <a:tc>
                  <a:txBody>
                    <a:bodyPr/>
                    <a:lstStyle/>
                    <a:p>
                      <a:r>
                        <a:rPr lang="et-EE" sz="1800" dirty="0"/>
                        <a:t>84</a:t>
                      </a:r>
                    </a:p>
                  </a:txBody>
                  <a:tcPr marT="41564" marB="41564"/>
                </a:tc>
                <a:tc>
                  <a:txBody>
                    <a:bodyPr/>
                    <a:lstStyle/>
                    <a:p>
                      <a:r>
                        <a:rPr lang="et-EE" sz="1800" dirty="0"/>
                        <a:t>88</a:t>
                      </a:r>
                    </a:p>
                  </a:txBody>
                  <a:tcPr marT="41564" marB="41564"/>
                </a:tc>
                <a:extLst>
                  <a:ext uri="{0D108BD9-81ED-4DB2-BD59-A6C34878D82A}">
                    <a16:rowId xmlns:a16="http://schemas.microsoft.com/office/drawing/2014/main" val="1443318429"/>
                  </a:ext>
                </a:extLst>
              </a:tr>
              <a:tr h="360218">
                <a:tc>
                  <a:txBody>
                    <a:bodyPr/>
                    <a:lstStyle/>
                    <a:p>
                      <a:r>
                        <a:rPr lang="et-EE" sz="1800" dirty="0"/>
                        <a:t>Maht</a:t>
                      </a:r>
                    </a:p>
                  </a:txBody>
                  <a:tcPr marT="41564" marB="41564"/>
                </a:tc>
                <a:tc>
                  <a:txBody>
                    <a:bodyPr/>
                    <a:lstStyle/>
                    <a:p>
                      <a:r>
                        <a:rPr lang="et-EE" sz="1800" dirty="0"/>
                        <a:t>4762h</a:t>
                      </a:r>
                    </a:p>
                  </a:txBody>
                  <a:tcPr marT="41564" marB="41564"/>
                </a:tc>
                <a:tc>
                  <a:txBody>
                    <a:bodyPr/>
                    <a:lstStyle/>
                    <a:p>
                      <a:r>
                        <a:rPr lang="et-EE" sz="1800" dirty="0"/>
                        <a:t>13378h</a:t>
                      </a:r>
                    </a:p>
                  </a:txBody>
                  <a:tcPr marT="41564" marB="41564"/>
                </a:tc>
                <a:tc>
                  <a:txBody>
                    <a:bodyPr/>
                    <a:lstStyle/>
                    <a:p>
                      <a:r>
                        <a:rPr lang="et-EE" sz="1800" dirty="0"/>
                        <a:t>2901h</a:t>
                      </a:r>
                    </a:p>
                  </a:txBody>
                  <a:tcPr marT="41564" marB="41564"/>
                </a:tc>
                <a:extLst>
                  <a:ext uri="{0D108BD9-81ED-4DB2-BD59-A6C34878D82A}">
                    <a16:rowId xmlns:a16="http://schemas.microsoft.com/office/drawing/2014/main" val="3826998579"/>
                  </a:ext>
                </a:extLst>
              </a:tr>
            </a:tbl>
          </a:graphicData>
        </a:graphic>
      </p:graphicFrame>
      <p:sp>
        <p:nvSpPr>
          <p:cNvPr id="4" name="TextBox 3">
            <a:extLst>
              <a:ext uri="{FF2B5EF4-FFF2-40B4-BE49-F238E27FC236}">
                <a16:creationId xmlns:a16="http://schemas.microsoft.com/office/drawing/2014/main" id="{D39FF9AD-2315-43EC-ECBE-91321BFF6D36}"/>
              </a:ext>
            </a:extLst>
          </p:cNvPr>
          <p:cNvSpPr txBox="1"/>
          <p:nvPr/>
        </p:nvSpPr>
        <p:spPr>
          <a:xfrm>
            <a:off x="6172200" y="4118648"/>
            <a:ext cx="5257800" cy="369332"/>
          </a:xfrm>
          <a:prstGeom prst="rect">
            <a:avLst/>
          </a:prstGeom>
          <a:noFill/>
        </p:spPr>
        <p:txBody>
          <a:bodyPr wrap="square" rtlCol="0">
            <a:spAutoFit/>
          </a:bodyPr>
          <a:lstStyle/>
          <a:p>
            <a:r>
              <a:rPr lang="et-EE" dirty="0"/>
              <a:t>Teenuse saajaid ja teenuse maht aastal 2023</a:t>
            </a:r>
          </a:p>
        </p:txBody>
      </p:sp>
    </p:spTree>
    <p:extLst>
      <p:ext uri="{BB962C8B-B14F-4D97-AF65-F5344CB8AC3E}">
        <p14:creationId xmlns:p14="http://schemas.microsoft.com/office/powerpoint/2010/main" val="313705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EBD1DE97-C0A0-F39F-F87D-926B30FFA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71BD8-3262-9FA1-E9EC-D4C33049E0B2}"/>
              </a:ext>
            </a:extLst>
          </p:cNvPr>
          <p:cNvSpPr>
            <a:spLocks noGrp="1"/>
          </p:cNvSpPr>
          <p:nvPr>
            <p:ph type="title"/>
          </p:nvPr>
        </p:nvSpPr>
        <p:spPr/>
        <p:txBody>
          <a:bodyPr>
            <a:normAutofit fontScale="90000"/>
          </a:bodyPr>
          <a:lstStyle/>
          <a:p>
            <a:r>
              <a:rPr lang="et-EE" dirty="0"/>
              <a:t>Tõhususe parandamisega seotud arendusvõimalused maakonnaüleselt</a:t>
            </a:r>
          </a:p>
        </p:txBody>
      </p:sp>
      <p:sp>
        <p:nvSpPr>
          <p:cNvPr id="3" name="Content Placeholder 2">
            <a:extLst>
              <a:ext uri="{FF2B5EF4-FFF2-40B4-BE49-F238E27FC236}">
                <a16:creationId xmlns:a16="http://schemas.microsoft.com/office/drawing/2014/main" id="{0C631449-4A60-BD67-4E8D-7A5AC3ED632A}"/>
              </a:ext>
            </a:extLst>
          </p:cNvPr>
          <p:cNvSpPr>
            <a:spLocks noGrp="1"/>
          </p:cNvSpPr>
          <p:nvPr>
            <p:ph idx="1"/>
          </p:nvPr>
        </p:nvSpPr>
        <p:spPr/>
        <p:txBody>
          <a:bodyPr>
            <a:normAutofit fontScale="77500" lnSpcReduction="20000"/>
          </a:bodyPr>
          <a:lstStyle/>
          <a:p>
            <a:pPr marL="514350" indent="-514350">
              <a:lnSpc>
                <a:spcPct val="107000"/>
              </a:lnSpc>
              <a:spcAft>
                <a:spcPts val="800"/>
              </a:spcAft>
              <a:buFont typeface="+mj-lt"/>
              <a:buAutoNum type="arabicPeriod"/>
            </a:pPr>
            <a:r>
              <a:rPr lang="et-EE" b="1" dirty="0"/>
              <a:t>Teenuse osutamisele kuluva aja täpsem mõõtmine ja planeerimine</a:t>
            </a:r>
            <a:r>
              <a:rPr lang="et-EE" dirty="0"/>
              <a:t>, sh andmete kogumine kliendi vahetu teenindamisega seotud aja kohta tarkvaralahenduse abil. </a:t>
            </a:r>
          </a:p>
          <a:p>
            <a:pPr marL="514350" indent="-514350">
              <a:lnSpc>
                <a:spcPct val="107000"/>
              </a:lnSpc>
              <a:spcAft>
                <a:spcPts val="800"/>
              </a:spcAft>
              <a:buFont typeface="+mj-lt"/>
              <a:buAutoNum type="arabicPeriod"/>
            </a:pPr>
            <a:r>
              <a:rPr lang="et-EE" b="1" dirty="0"/>
              <a:t>Teenuse sisseostmist saab kaaluda siis, kui omavalitsusel on olemas eelnevalt kirjeldatud detailsed andmed ja leitud tunnihind</a:t>
            </a:r>
            <a:r>
              <a:rPr lang="et-EE" dirty="0"/>
              <a:t> (=vahetud kontakttunnid/ teenuse eelarve).</a:t>
            </a:r>
          </a:p>
          <a:p>
            <a:pPr marL="514350" indent="-514350">
              <a:lnSpc>
                <a:spcPct val="107000"/>
              </a:lnSpc>
              <a:spcAft>
                <a:spcPts val="800"/>
              </a:spcAft>
              <a:buFont typeface="+mj-lt"/>
              <a:buAutoNum type="arabicPeriod"/>
            </a:pPr>
            <a:r>
              <a:rPr lang="et-EE" dirty="0"/>
              <a:t>Andmed näitavad, et majanduslikku tõhusust suurendaks tunnipõhine tasustamispõhimõte, kuid teisalt tuleb kaaluda, kuidas see mõjutab teenuse kvaliteeti ning vahetute teenusepakkujate sotsiaalseid garantiisid. Tunnipõhiste lepingute puhul tuleks arvestada tunde iga teenuskorra kohta tarvkvaralahenduse abil.</a:t>
            </a:r>
          </a:p>
        </p:txBody>
      </p:sp>
    </p:spTree>
    <p:extLst>
      <p:ext uri="{BB962C8B-B14F-4D97-AF65-F5344CB8AC3E}">
        <p14:creationId xmlns:p14="http://schemas.microsoft.com/office/powerpoint/2010/main" val="319253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212BB87D-BEF3-01D4-2456-AD46AB4FA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702FF-2836-39CF-7C73-B78E16B5B074}"/>
              </a:ext>
            </a:extLst>
          </p:cNvPr>
          <p:cNvSpPr>
            <a:spLocks noGrp="1"/>
          </p:cNvSpPr>
          <p:nvPr>
            <p:ph type="title"/>
          </p:nvPr>
        </p:nvSpPr>
        <p:spPr/>
        <p:txBody>
          <a:bodyPr>
            <a:normAutofit/>
          </a:bodyPr>
          <a:lstStyle/>
          <a:p>
            <a:r>
              <a:rPr lang="et-EE" dirty="0"/>
              <a:t>Soovitused teenuse täiendavaks arendamiseks maakonnaüleselt</a:t>
            </a:r>
          </a:p>
        </p:txBody>
      </p:sp>
      <p:sp>
        <p:nvSpPr>
          <p:cNvPr id="3" name="Content Placeholder 2">
            <a:extLst>
              <a:ext uri="{FF2B5EF4-FFF2-40B4-BE49-F238E27FC236}">
                <a16:creationId xmlns:a16="http://schemas.microsoft.com/office/drawing/2014/main" id="{1E45296D-384E-97FA-4937-FB00819C3AF1}"/>
              </a:ext>
            </a:extLst>
          </p:cNvPr>
          <p:cNvSpPr>
            <a:spLocks noGrp="1"/>
          </p:cNvSpPr>
          <p:nvPr>
            <p:ph idx="1"/>
          </p:nvPr>
        </p:nvSpPr>
        <p:spPr/>
        <p:txBody>
          <a:bodyPr>
            <a:normAutofit fontScale="77500" lnSpcReduction="20000"/>
          </a:bodyPr>
          <a:lstStyle/>
          <a:p>
            <a:pPr marL="514350" indent="-514350">
              <a:lnSpc>
                <a:spcPct val="107000"/>
              </a:lnSpc>
              <a:spcAft>
                <a:spcPts val="800"/>
              </a:spcAft>
              <a:buFont typeface="+mj-lt"/>
              <a:buAutoNum type="arabicPeriod"/>
            </a:pPr>
            <a:r>
              <a:rPr lang="et-EE" dirty="0"/>
              <a:t>Tugiisikuteenuse koordineerimise ühtlustamine ja lihtsustamine kõigis valdades, seda eriti hariduslike erivajadustega (HEV) õppijate puhul. </a:t>
            </a:r>
          </a:p>
          <a:p>
            <a:pPr marL="514350" indent="-514350">
              <a:lnSpc>
                <a:spcPct val="107000"/>
              </a:lnSpc>
              <a:spcAft>
                <a:spcPts val="800"/>
              </a:spcAft>
              <a:buFont typeface="+mj-lt"/>
              <a:buAutoNum type="arabicPeriod"/>
            </a:pPr>
            <a:r>
              <a:rPr lang="et-EE" dirty="0"/>
              <a:t>Tugiisikute arvu suurendamine ja vaimse tervise toetamiseks teenuste pakkumine nii lastele kui vanematele.</a:t>
            </a:r>
          </a:p>
          <a:p>
            <a:pPr marL="514350" indent="-514350">
              <a:lnSpc>
                <a:spcPct val="107000"/>
              </a:lnSpc>
              <a:spcAft>
                <a:spcPts val="800"/>
              </a:spcAft>
              <a:buFont typeface="+mj-lt"/>
              <a:buAutoNum type="arabicPeriod"/>
            </a:pPr>
            <a:r>
              <a:rPr lang="et-EE" dirty="0"/>
              <a:t>Tugispetsialistide arvu suurendamine, et toetada paremini nii tugiisikute kui lastekaitsespetsialistide tööd. Lisaks eelarvelistele piirangutele on probleemiks sobivate spetsialistide leidmine. </a:t>
            </a:r>
          </a:p>
          <a:p>
            <a:pPr marL="514350" indent="-514350">
              <a:lnSpc>
                <a:spcPct val="107000"/>
              </a:lnSpc>
              <a:spcAft>
                <a:spcPts val="800"/>
              </a:spcAft>
              <a:buFont typeface="+mj-lt"/>
              <a:buAutoNum type="arabicPeriod"/>
            </a:pPr>
            <a:r>
              <a:rPr lang="et-EE" dirty="0"/>
              <a:t>Vältida käsunduslepingute kasutamist ja eelistada töölepingute sõlmimist, et tagada töötajatele sotsiaalsed garantiid ja parandada teenuse kvaliteeti.</a:t>
            </a:r>
          </a:p>
          <a:p>
            <a:pPr marL="514350" indent="-514350">
              <a:lnSpc>
                <a:spcPct val="107000"/>
              </a:lnSpc>
              <a:spcAft>
                <a:spcPts val="800"/>
              </a:spcAft>
              <a:buFont typeface="+mj-lt"/>
              <a:buAutoNum type="arabicPeriod"/>
            </a:pPr>
            <a:endParaRPr lang="et-EE" dirty="0"/>
          </a:p>
        </p:txBody>
      </p:sp>
    </p:spTree>
    <p:extLst>
      <p:ext uri="{BB962C8B-B14F-4D97-AF65-F5344CB8AC3E}">
        <p14:creationId xmlns:p14="http://schemas.microsoft.com/office/powerpoint/2010/main" val="1347247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524ECA6C-11C0-E184-737B-DED045C39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ABFE9-6755-A92D-8B2F-3522CF2283E7}"/>
              </a:ext>
            </a:extLst>
          </p:cNvPr>
          <p:cNvSpPr>
            <a:spLocks noGrp="1"/>
          </p:cNvSpPr>
          <p:nvPr>
            <p:ph type="title"/>
          </p:nvPr>
        </p:nvSpPr>
        <p:spPr/>
        <p:txBody>
          <a:bodyPr>
            <a:normAutofit/>
          </a:bodyPr>
          <a:lstStyle/>
          <a:p>
            <a:r>
              <a:rPr lang="et-EE" dirty="0"/>
              <a:t>Soovitused Otepää vallale teenuse täiendavaks arendamiseks</a:t>
            </a:r>
          </a:p>
        </p:txBody>
      </p:sp>
      <p:sp>
        <p:nvSpPr>
          <p:cNvPr id="3" name="Content Placeholder 2">
            <a:extLst>
              <a:ext uri="{FF2B5EF4-FFF2-40B4-BE49-F238E27FC236}">
                <a16:creationId xmlns:a16="http://schemas.microsoft.com/office/drawing/2014/main" id="{FE3C5D78-73AD-A9F2-E379-6B77AA6B5A74}"/>
              </a:ext>
            </a:extLst>
          </p:cNvPr>
          <p:cNvSpPr>
            <a:spLocks noGrp="1"/>
          </p:cNvSpPr>
          <p:nvPr>
            <p:ph idx="1"/>
          </p:nvPr>
        </p:nvSpPr>
        <p:spPr/>
        <p:txBody>
          <a:bodyPr>
            <a:normAutofit/>
          </a:bodyPr>
          <a:lstStyle/>
          <a:p>
            <a:pPr marL="0" indent="0">
              <a:lnSpc>
                <a:spcPct val="107000"/>
              </a:lnSpc>
              <a:spcAft>
                <a:spcPts val="800"/>
              </a:spcAft>
              <a:buNone/>
            </a:pPr>
            <a:r>
              <a:rPr lang="et-EE" dirty="0"/>
              <a:t>Otepää vallas on osad piirkonnad teenusega katmata, mistõttu on koduteenusel kliente, kes peaksid oma vajadustest lähtuvalt olema hoopis tugiisikuteenusel. </a:t>
            </a:r>
          </a:p>
          <a:p>
            <a:pPr marL="514350" indent="-514350">
              <a:lnSpc>
                <a:spcPct val="107000"/>
              </a:lnSpc>
              <a:spcAft>
                <a:spcPts val="800"/>
              </a:spcAft>
              <a:buFont typeface="+mj-lt"/>
              <a:buAutoNum type="arabicPeriod"/>
            </a:pPr>
            <a:endParaRPr lang="et-EE" dirty="0"/>
          </a:p>
        </p:txBody>
      </p:sp>
    </p:spTree>
    <p:extLst>
      <p:ext uri="{BB962C8B-B14F-4D97-AF65-F5344CB8AC3E}">
        <p14:creationId xmlns:p14="http://schemas.microsoft.com/office/powerpoint/2010/main" val="171818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3D5DC05-A202-C360-ACB4-1DAA90BE5E9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A0E8E5D-97C6-18EB-9D5C-A685C0529ECE}"/>
              </a:ext>
            </a:extLst>
          </p:cNvPr>
          <p:cNvSpPr>
            <a:spLocks noGrp="1"/>
          </p:cNvSpPr>
          <p:nvPr>
            <p:ph type="title"/>
          </p:nvPr>
        </p:nvSpPr>
        <p:spPr>
          <a:xfrm>
            <a:off x="838200" y="365125"/>
            <a:ext cx="5257800" cy="1325563"/>
          </a:xfrm>
        </p:spPr>
        <p:txBody>
          <a:bodyPr/>
          <a:lstStyle/>
          <a:p>
            <a:r>
              <a:rPr lang="et-EE" dirty="0"/>
              <a:t>Sotsiaaltransport</a:t>
            </a:r>
          </a:p>
        </p:txBody>
      </p:sp>
      <p:sp>
        <p:nvSpPr>
          <p:cNvPr id="17" name="Content Placeholder 16">
            <a:extLst>
              <a:ext uri="{FF2B5EF4-FFF2-40B4-BE49-F238E27FC236}">
                <a16:creationId xmlns:a16="http://schemas.microsoft.com/office/drawing/2014/main" id="{23C4FD2F-E79F-EB06-67CD-8C6D78724BB5}"/>
              </a:ext>
            </a:extLst>
          </p:cNvPr>
          <p:cNvSpPr>
            <a:spLocks noGrp="1"/>
          </p:cNvSpPr>
          <p:nvPr>
            <p:ph sz="half" idx="1"/>
          </p:nvPr>
        </p:nvSpPr>
        <p:spPr>
          <a:xfrm>
            <a:off x="838200" y="1395307"/>
            <a:ext cx="5181600" cy="5256106"/>
          </a:xfrm>
        </p:spPr>
        <p:txBody>
          <a:bodyPr>
            <a:normAutofit fontScale="62500" lnSpcReduction="20000"/>
          </a:bodyPr>
          <a:lstStyle/>
          <a:p>
            <a:pPr>
              <a:lnSpc>
                <a:spcPct val="115000"/>
              </a:lnSpc>
            </a:pPr>
            <a:r>
              <a:rPr lang="et-EE" dirty="0">
                <a:latin typeface="Poppins" panose="00000500000000000000" pitchFamily="2" charset="0"/>
                <a:cs typeface="Poppins" panose="00000500000000000000" pitchFamily="2" charset="0"/>
              </a:rPr>
              <a:t>Valga vald pakub ise ja sotsiaaltransporti pakutakse ka “terviseprobleemidega inimestele, kelle tervislik seisund ei võimalda isikliku transpordivahendi või ühistranspordi kasutamist”. Andmetes kajastuvad ka koduhooldajate sõidud. </a:t>
            </a:r>
          </a:p>
          <a:p>
            <a:pPr>
              <a:lnSpc>
                <a:spcPct val="115000"/>
              </a:lnSpc>
            </a:pPr>
            <a:r>
              <a:rPr lang="et-EE" dirty="0">
                <a:latin typeface="Poppins" panose="00000500000000000000" pitchFamily="2" charset="0"/>
                <a:cs typeface="Poppins" panose="00000500000000000000" pitchFamily="2" charset="0"/>
              </a:rPr>
              <a:t>Tõrva vald ostab sisse ja pakub teenust ka neile “kelle tervislik seisund takistab isikliku või ühissõiduki kasutamist”. </a:t>
            </a:r>
          </a:p>
          <a:p>
            <a:pPr>
              <a:lnSpc>
                <a:spcPct val="115000"/>
              </a:lnSpc>
            </a:pPr>
            <a:r>
              <a:rPr lang="et-EE" dirty="0">
                <a:latin typeface="Poppins" panose="00000500000000000000" pitchFamily="2" charset="0"/>
                <a:cs typeface="Poppins" panose="00000500000000000000" pitchFamily="2" charset="0"/>
              </a:rPr>
              <a:t>Otepää vallas arvestatakse sotsiaaltranspordina ainult taksofirmalt sisse ostetavat teenust</a:t>
            </a:r>
          </a:p>
          <a:p>
            <a:pPr>
              <a:lnSpc>
                <a:spcPct val="115000"/>
              </a:lnSpc>
            </a:pPr>
            <a:r>
              <a:rPr lang="et-EE" dirty="0">
                <a:latin typeface="Poppins" panose="00000500000000000000" pitchFamily="2" charset="0"/>
                <a:cs typeface="Poppins" panose="00000500000000000000" pitchFamily="2" charset="0"/>
              </a:rPr>
              <a:t>Kui väljundiks on läbisõit, siis on kõige tõhusam Tõrva vald.</a:t>
            </a:r>
          </a:p>
          <a:p>
            <a:pPr>
              <a:lnSpc>
                <a:spcPct val="120000"/>
              </a:lnSpc>
            </a:pPr>
            <a:r>
              <a:rPr lang="et-EE" dirty="0">
                <a:latin typeface="Poppins" panose="00000500000000000000" pitchFamily="2" charset="0"/>
                <a:cs typeface="Poppins" panose="00000500000000000000" pitchFamily="2" charset="0"/>
              </a:rPr>
              <a:t>Kui väljundiks on teenuse saajate arv, on kõige tõhusam Valga vald.</a:t>
            </a:r>
          </a:p>
        </p:txBody>
      </p:sp>
      <p:graphicFrame>
        <p:nvGraphicFramePr>
          <p:cNvPr id="19" name="Content Placeholder 18">
            <a:extLst>
              <a:ext uri="{FF2B5EF4-FFF2-40B4-BE49-F238E27FC236}">
                <a16:creationId xmlns:a16="http://schemas.microsoft.com/office/drawing/2014/main" id="{78E4DCB6-C383-9D7B-D389-17CA9667ECCE}"/>
              </a:ext>
            </a:extLst>
          </p:cNvPr>
          <p:cNvGraphicFramePr>
            <a:graphicFrameLocks noGrp="1"/>
          </p:cNvGraphicFramePr>
          <p:nvPr>
            <p:ph sz="half" idx="2"/>
            <p:extLst>
              <p:ext uri="{D42A27DB-BD31-4B8C-83A1-F6EECF244321}">
                <p14:modId xmlns:p14="http://schemas.microsoft.com/office/powerpoint/2010/main" val="2332509362"/>
              </p:ext>
            </p:extLst>
          </p:nvPr>
        </p:nvGraphicFramePr>
        <p:xfrm>
          <a:off x="6248400" y="2302719"/>
          <a:ext cx="5181600" cy="144087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504280779"/>
                    </a:ext>
                  </a:extLst>
                </a:gridCol>
                <a:gridCol w="1295400">
                  <a:extLst>
                    <a:ext uri="{9D8B030D-6E8A-4147-A177-3AD203B41FA5}">
                      <a16:colId xmlns:a16="http://schemas.microsoft.com/office/drawing/2014/main" val="2307012022"/>
                    </a:ext>
                  </a:extLst>
                </a:gridCol>
                <a:gridCol w="1295400">
                  <a:extLst>
                    <a:ext uri="{9D8B030D-6E8A-4147-A177-3AD203B41FA5}">
                      <a16:colId xmlns:a16="http://schemas.microsoft.com/office/drawing/2014/main" val="2399199836"/>
                    </a:ext>
                  </a:extLst>
                </a:gridCol>
                <a:gridCol w="1295400">
                  <a:extLst>
                    <a:ext uri="{9D8B030D-6E8A-4147-A177-3AD203B41FA5}">
                      <a16:colId xmlns:a16="http://schemas.microsoft.com/office/drawing/2014/main" val="3109516862"/>
                    </a:ext>
                  </a:extLst>
                </a:gridCol>
              </a:tblGrid>
              <a:tr h="360218">
                <a:tc>
                  <a:txBody>
                    <a:bodyPr/>
                    <a:lstStyle/>
                    <a:p>
                      <a:endParaRPr lang="et-EE" sz="1800" dirty="0"/>
                    </a:p>
                  </a:txBody>
                  <a:tcPr marT="41564" marB="41564"/>
                </a:tc>
                <a:tc>
                  <a:txBody>
                    <a:bodyPr/>
                    <a:lstStyle/>
                    <a:p>
                      <a:r>
                        <a:rPr lang="et-EE" sz="1800" dirty="0"/>
                        <a:t>2023</a:t>
                      </a:r>
                    </a:p>
                  </a:txBody>
                  <a:tcPr marT="41564" marB="41564"/>
                </a:tc>
                <a:tc>
                  <a:txBody>
                    <a:bodyPr/>
                    <a:lstStyle/>
                    <a:p>
                      <a:r>
                        <a:rPr lang="et-EE" sz="1800" dirty="0"/>
                        <a:t>2022</a:t>
                      </a:r>
                    </a:p>
                  </a:txBody>
                  <a:tcPr marT="41564" marB="41564"/>
                </a:tc>
                <a:tc>
                  <a:txBody>
                    <a:bodyPr/>
                    <a:lstStyle/>
                    <a:p>
                      <a:r>
                        <a:rPr lang="et-EE" sz="1800" dirty="0"/>
                        <a:t>2021</a:t>
                      </a:r>
                    </a:p>
                  </a:txBody>
                  <a:tcPr marT="41564" marB="41564"/>
                </a:tc>
                <a:extLst>
                  <a:ext uri="{0D108BD9-81ED-4DB2-BD59-A6C34878D82A}">
                    <a16:rowId xmlns:a16="http://schemas.microsoft.com/office/drawing/2014/main" val="1117474160"/>
                  </a:ext>
                </a:extLst>
              </a:tr>
              <a:tr h="360218">
                <a:tc>
                  <a:txBody>
                    <a:bodyPr/>
                    <a:lstStyle/>
                    <a:p>
                      <a:r>
                        <a:rPr lang="et-EE" sz="1800" dirty="0"/>
                        <a:t>Tõrva</a:t>
                      </a:r>
                    </a:p>
                  </a:txBody>
                  <a:tcPr marT="41564" marB="41564"/>
                </a:tc>
                <a:tc>
                  <a:txBody>
                    <a:bodyPr/>
                    <a:lstStyle/>
                    <a:p>
                      <a:r>
                        <a:rPr lang="et-EE" sz="1800" dirty="0"/>
                        <a:t>26,6</a:t>
                      </a:r>
                    </a:p>
                  </a:txBody>
                  <a:tcPr marT="41564" marB="41564"/>
                </a:tc>
                <a:tc>
                  <a:txBody>
                    <a:bodyPr/>
                    <a:lstStyle/>
                    <a:p>
                      <a:r>
                        <a:rPr lang="et-EE" sz="1800" dirty="0"/>
                        <a:t>27,5</a:t>
                      </a:r>
                    </a:p>
                  </a:txBody>
                  <a:tcPr marT="41564" marB="41564"/>
                </a:tc>
                <a:tc>
                  <a:txBody>
                    <a:bodyPr/>
                    <a:lstStyle/>
                    <a:p>
                      <a:r>
                        <a:rPr lang="et-EE" sz="1800" dirty="0"/>
                        <a:t>25,4</a:t>
                      </a:r>
                    </a:p>
                  </a:txBody>
                  <a:tcPr marT="41564" marB="41564"/>
                </a:tc>
                <a:extLst>
                  <a:ext uri="{0D108BD9-81ED-4DB2-BD59-A6C34878D82A}">
                    <a16:rowId xmlns:a16="http://schemas.microsoft.com/office/drawing/2014/main" val="1897831243"/>
                  </a:ext>
                </a:extLst>
              </a:tr>
              <a:tr h="360218">
                <a:tc>
                  <a:txBody>
                    <a:bodyPr/>
                    <a:lstStyle/>
                    <a:p>
                      <a:r>
                        <a:rPr lang="et-EE" sz="1800" dirty="0"/>
                        <a:t>Valga</a:t>
                      </a:r>
                    </a:p>
                  </a:txBody>
                  <a:tcPr marT="41564" marB="41564"/>
                </a:tc>
                <a:tc>
                  <a:txBody>
                    <a:bodyPr/>
                    <a:lstStyle/>
                    <a:p>
                      <a:r>
                        <a:rPr lang="et-EE" sz="1800" dirty="0"/>
                        <a:t>70,5</a:t>
                      </a:r>
                    </a:p>
                  </a:txBody>
                  <a:tcPr marT="41564" marB="41564"/>
                </a:tc>
                <a:tc>
                  <a:txBody>
                    <a:bodyPr/>
                    <a:lstStyle/>
                    <a:p>
                      <a:r>
                        <a:rPr lang="et-EE" sz="1800" dirty="0"/>
                        <a:t>92,2</a:t>
                      </a:r>
                    </a:p>
                  </a:txBody>
                  <a:tcPr marT="41564" marB="41564"/>
                </a:tc>
                <a:tc>
                  <a:txBody>
                    <a:bodyPr/>
                    <a:lstStyle/>
                    <a:p>
                      <a:r>
                        <a:rPr lang="et-EE" sz="1800" dirty="0"/>
                        <a:t>72,0</a:t>
                      </a:r>
                    </a:p>
                  </a:txBody>
                  <a:tcPr marT="41564" marB="41564"/>
                </a:tc>
                <a:extLst>
                  <a:ext uri="{0D108BD9-81ED-4DB2-BD59-A6C34878D82A}">
                    <a16:rowId xmlns:a16="http://schemas.microsoft.com/office/drawing/2014/main" val="1842797414"/>
                  </a:ext>
                </a:extLst>
              </a:tr>
              <a:tr h="360218">
                <a:tc>
                  <a:txBody>
                    <a:bodyPr/>
                    <a:lstStyle/>
                    <a:p>
                      <a:r>
                        <a:rPr lang="et-EE" sz="1800" dirty="0"/>
                        <a:t>Otepää</a:t>
                      </a:r>
                    </a:p>
                  </a:txBody>
                  <a:tcPr marT="41564" marB="41564"/>
                </a:tc>
                <a:tc>
                  <a:txBody>
                    <a:bodyPr/>
                    <a:lstStyle/>
                    <a:p>
                      <a:r>
                        <a:rPr lang="et-EE" sz="1800" dirty="0"/>
                        <a:t>6,7</a:t>
                      </a:r>
                    </a:p>
                  </a:txBody>
                  <a:tcPr marT="41564" marB="41564"/>
                </a:tc>
                <a:tc>
                  <a:txBody>
                    <a:bodyPr/>
                    <a:lstStyle/>
                    <a:p>
                      <a:r>
                        <a:rPr lang="et-EE" sz="1800" dirty="0"/>
                        <a:t>10,0</a:t>
                      </a:r>
                    </a:p>
                  </a:txBody>
                  <a:tcPr marT="41564" marB="41564"/>
                </a:tc>
                <a:tc>
                  <a:txBody>
                    <a:bodyPr/>
                    <a:lstStyle/>
                    <a:p>
                      <a:r>
                        <a:rPr lang="et-EE" sz="1800" dirty="0"/>
                        <a:t>8,9</a:t>
                      </a:r>
                    </a:p>
                  </a:txBody>
                  <a:tcPr marT="41564" marB="41564"/>
                </a:tc>
                <a:extLst>
                  <a:ext uri="{0D108BD9-81ED-4DB2-BD59-A6C34878D82A}">
                    <a16:rowId xmlns:a16="http://schemas.microsoft.com/office/drawing/2014/main" val="70032962"/>
                  </a:ext>
                </a:extLst>
              </a:tr>
            </a:tbl>
          </a:graphicData>
        </a:graphic>
      </p:graphicFrame>
      <p:sp>
        <p:nvSpPr>
          <p:cNvPr id="20" name="TextBox 19">
            <a:extLst>
              <a:ext uri="{FF2B5EF4-FFF2-40B4-BE49-F238E27FC236}">
                <a16:creationId xmlns:a16="http://schemas.microsoft.com/office/drawing/2014/main" id="{E6802137-709F-2D2F-3A2B-CF9A92E089F5}"/>
              </a:ext>
            </a:extLst>
          </p:cNvPr>
          <p:cNvSpPr txBox="1"/>
          <p:nvPr/>
        </p:nvSpPr>
        <p:spPr>
          <a:xfrm>
            <a:off x="6172200" y="1880426"/>
            <a:ext cx="5257800" cy="369332"/>
          </a:xfrm>
          <a:prstGeom prst="rect">
            <a:avLst/>
          </a:prstGeom>
          <a:noFill/>
        </p:spPr>
        <p:txBody>
          <a:bodyPr wrap="square" rtlCol="0">
            <a:spAutoFit/>
          </a:bodyPr>
          <a:lstStyle/>
          <a:p>
            <a:r>
              <a:rPr lang="et-EE" dirty="0"/>
              <a:t>Teenuse saajad 1000 elaniku kohta.</a:t>
            </a:r>
          </a:p>
        </p:txBody>
      </p:sp>
      <p:sp>
        <p:nvSpPr>
          <p:cNvPr id="2" name="Content Placeholder 16">
            <a:extLst>
              <a:ext uri="{FF2B5EF4-FFF2-40B4-BE49-F238E27FC236}">
                <a16:creationId xmlns:a16="http://schemas.microsoft.com/office/drawing/2014/main" id="{DA9203B8-560D-141B-2C16-785F1563BBA9}"/>
              </a:ext>
            </a:extLst>
          </p:cNvPr>
          <p:cNvSpPr txBox="1">
            <a:spLocks/>
          </p:cNvSpPr>
          <p:nvPr/>
        </p:nvSpPr>
        <p:spPr>
          <a:xfrm>
            <a:off x="6096000" y="4111082"/>
            <a:ext cx="5181600" cy="2245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endParaRPr lang="et-EE" dirty="0"/>
          </a:p>
        </p:txBody>
      </p:sp>
      <p:graphicFrame>
        <p:nvGraphicFramePr>
          <p:cNvPr id="5" name="Table 4">
            <a:extLst>
              <a:ext uri="{FF2B5EF4-FFF2-40B4-BE49-F238E27FC236}">
                <a16:creationId xmlns:a16="http://schemas.microsoft.com/office/drawing/2014/main" id="{EFC31038-381C-C2FC-C9CD-FEB450ED04F2}"/>
              </a:ext>
            </a:extLst>
          </p:cNvPr>
          <p:cNvGraphicFramePr>
            <a:graphicFrameLocks noGrp="1"/>
          </p:cNvGraphicFramePr>
          <p:nvPr>
            <p:extLst>
              <p:ext uri="{D42A27DB-BD31-4B8C-83A1-F6EECF244321}">
                <p14:modId xmlns:p14="http://schemas.microsoft.com/office/powerpoint/2010/main" val="3717251163"/>
              </p:ext>
            </p:extLst>
          </p:nvPr>
        </p:nvGraphicFramePr>
        <p:xfrm>
          <a:off x="6248400" y="4547668"/>
          <a:ext cx="5181600" cy="135774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870815246"/>
                    </a:ext>
                  </a:extLst>
                </a:gridCol>
                <a:gridCol w="1295400">
                  <a:extLst>
                    <a:ext uri="{9D8B030D-6E8A-4147-A177-3AD203B41FA5}">
                      <a16:colId xmlns:a16="http://schemas.microsoft.com/office/drawing/2014/main" val="3991590066"/>
                    </a:ext>
                  </a:extLst>
                </a:gridCol>
                <a:gridCol w="1295400">
                  <a:extLst>
                    <a:ext uri="{9D8B030D-6E8A-4147-A177-3AD203B41FA5}">
                      <a16:colId xmlns:a16="http://schemas.microsoft.com/office/drawing/2014/main" val="3589734214"/>
                    </a:ext>
                  </a:extLst>
                </a:gridCol>
                <a:gridCol w="1295400">
                  <a:extLst>
                    <a:ext uri="{9D8B030D-6E8A-4147-A177-3AD203B41FA5}">
                      <a16:colId xmlns:a16="http://schemas.microsoft.com/office/drawing/2014/main" val="3119431280"/>
                    </a:ext>
                  </a:extLst>
                </a:gridCol>
              </a:tblGrid>
              <a:tr h="360218">
                <a:tc>
                  <a:txBody>
                    <a:bodyPr/>
                    <a:lstStyle/>
                    <a:p>
                      <a:endParaRPr lang="et-EE" sz="1800" dirty="0"/>
                    </a:p>
                  </a:txBody>
                  <a:tcPr marT="41564" marB="41564"/>
                </a:tc>
                <a:tc>
                  <a:txBody>
                    <a:bodyPr/>
                    <a:lstStyle/>
                    <a:p>
                      <a:r>
                        <a:rPr lang="et-EE" sz="1800" dirty="0"/>
                        <a:t>Tõrva</a:t>
                      </a:r>
                    </a:p>
                  </a:txBody>
                  <a:tcPr marT="41564" marB="41564"/>
                </a:tc>
                <a:tc>
                  <a:txBody>
                    <a:bodyPr/>
                    <a:lstStyle/>
                    <a:p>
                      <a:r>
                        <a:rPr lang="et-EE" sz="1800" dirty="0"/>
                        <a:t>Valga</a:t>
                      </a:r>
                    </a:p>
                  </a:txBody>
                  <a:tcPr marT="41564" marB="41564"/>
                </a:tc>
                <a:tc>
                  <a:txBody>
                    <a:bodyPr/>
                    <a:lstStyle/>
                    <a:p>
                      <a:r>
                        <a:rPr lang="et-EE" sz="1800" dirty="0"/>
                        <a:t>Otepää</a:t>
                      </a:r>
                    </a:p>
                  </a:txBody>
                  <a:tcPr marT="41564" marB="41564"/>
                </a:tc>
                <a:extLst>
                  <a:ext uri="{0D108BD9-81ED-4DB2-BD59-A6C34878D82A}">
                    <a16:rowId xmlns:a16="http://schemas.microsoft.com/office/drawing/2014/main" val="2438480302"/>
                  </a:ext>
                </a:extLst>
              </a:tr>
              <a:tr h="637309">
                <a:tc>
                  <a:txBody>
                    <a:bodyPr/>
                    <a:lstStyle/>
                    <a:p>
                      <a:r>
                        <a:rPr lang="et-EE" sz="1800" dirty="0"/>
                        <a:t>Teenuse-saajaid</a:t>
                      </a:r>
                    </a:p>
                  </a:txBody>
                  <a:tcPr marT="41564" marB="41564"/>
                </a:tc>
                <a:tc>
                  <a:txBody>
                    <a:bodyPr/>
                    <a:lstStyle/>
                    <a:p>
                      <a:r>
                        <a:rPr lang="et-EE" sz="1800" dirty="0"/>
                        <a:t>158</a:t>
                      </a:r>
                    </a:p>
                  </a:txBody>
                  <a:tcPr marT="41564" marB="41564"/>
                </a:tc>
                <a:tc>
                  <a:txBody>
                    <a:bodyPr/>
                    <a:lstStyle/>
                    <a:p>
                      <a:r>
                        <a:rPr lang="et-EE" sz="1800" dirty="0"/>
                        <a:t>1090</a:t>
                      </a:r>
                    </a:p>
                  </a:txBody>
                  <a:tcPr marT="41564" marB="41564"/>
                </a:tc>
                <a:tc>
                  <a:txBody>
                    <a:bodyPr/>
                    <a:lstStyle/>
                    <a:p>
                      <a:r>
                        <a:rPr lang="et-EE" sz="1800" dirty="0"/>
                        <a:t>44</a:t>
                      </a:r>
                    </a:p>
                  </a:txBody>
                  <a:tcPr marT="41564" marB="41564"/>
                </a:tc>
                <a:extLst>
                  <a:ext uri="{0D108BD9-81ED-4DB2-BD59-A6C34878D82A}">
                    <a16:rowId xmlns:a16="http://schemas.microsoft.com/office/drawing/2014/main" val="1443318429"/>
                  </a:ext>
                </a:extLst>
              </a:tr>
              <a:tr h="360218">
                <a:tc>
                  <a:txBody>
                    <a:bodyPr/>
                    <a:lstStyle/>
                    <a:p>
                      <a:r>
                        <a:rPr lang="et-EE" sz="1800" dirty="0"/>
                        <a:t>Maht</a:t>
                      </a:r>
                    </a:p>
                  </a:txBody>
                  <a:tcPr marT="41564" marB="41564"/>
                </a:tc>
                <a:tc>
                  <a:txBody>
                    <a:bodyPr/>
                    <a:lstStyle/>
                    <a:p>
                      <a:r>
                        <a:rPr lang="et-EE" sz="1800" dirty="0"/>
                        <a:t>-</a:t>
                      </a:r>
                    </a:p>
                  </a:txBody>
                  <a:tcPr marT="41564" marB="41564"/>
                </a:tc>
                <a:tc>
                  <a:txBody>
                    <a:bodyPr/>
                    <a:lstStyle/>
                    <a:p>
                      <a:r>
                        <a:rPr lang="et-EE" sz="1800" dirty="0"/>
                        <a:t>-</a:t>
                      </a:r>
                    </a:p>
                  </a:txBody>
                  <a:tcPr marT="41564" marB="41564"/>
                </a:tc>
                <a:tc>
                  <a:txBody>
                    <a:bodyPr/>
                    <a:lstStyle/>
                    <a:p>
                      <a:r>
                        <a:rPr lang="et-EE" sz="1800" dirty="0"/>
                        <a:t>659 korda</a:t>
                      </a:r>
                    </a:p>
                  </a:txBody>
                  <a:tcPr marT="41564" marB="41564"/>
                </a:tc>
                <a:extLst>
                  <a:ext uri="{0D108BD9-81ED-4DB2-BD59-A6C34878D82A}">
                    <a16:rowId xmlns:a16="http://schemas.microsoft.com/office/drawing/2014/main" val="3826998579"/>
                  </a:ext>
                </a:extLst>
              </a:tr>
            </a:tbl>
          </a:graphicData>
        </a:graphic>
      </p:graphicFrame>
      <p:sp>
        <p:nvSpPr>
          <p:cNvPr id="7" name="TextBox 6">
            <a:extLst>
              <a:ext uri="{FF2B5EF4-FFF2-40B4-BE49-F238E27FC236}">
                <a16:creationId xmlns:a16="http://schemas.microsoft.com/office/drawing/2014/main" id="{A181BEE6-796B-5261-21A6-3FF81E346379}"/>
              </a:ext>
            </a:extLst>
          </p:cNvPr>
          <p:cNvSpPr txBox="1"/>
          <p:nvPr/>
        </p:nvSpPr>
        <p:spPr>
          <a:xfrm>
            <a:off x="6172200" y="4118648"/>
            <a:ext cx="5257800" cy="369332"/>
          </a:xfrm>
          <a:prstGeom prst="rect">
            <a:avLst/>
          </a:prstGeom>
          <a:noFill/>
        </p:spPr>
        <p:txBody>
          <a:bodyPr wrap="square" rtlCol="0">
            <a:spAutoFit/>
          </a:bodyPr>
          <a:lstStyle/>
          <a:p>
            <a:r>
              <a:rPr lang="et-EE" dirty="0"/>
              <a:t>Teenuse saajaid ja teenuse maht aastal 2023</a:t>
            </a:r>
          </a:p>
        </p:txBody>
      </p:sp>
      <p:sp>
        <p:nvSpPr>
          <p:cNvPr id="9" name="TextBox 8">
            <a:extLst>
              <a:ext uri="{FF2B5EF4-FFF2-40B4-BE49-F238E27FC236}">
                <a16:creationId xmlns:a16="http://schemas.microsoft.com/office/drawing/2014/main" id="{C993BC33-6F5E-4436-983C-688773DB5F1C}"/>
              </a:ext>
            </a:extLst>
          </p:cNvPr>
          <p:cNvSpPr txBox="1"/>
          <p:nvPr/>
        </p:nvSpPr>
        <p:spPr>
          <a:xfrm>
            <a:off x="6248400" y="664782"/>
            <a:ext cx="5181600" cy="1064137"/>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nSpc>
                <a:spcPct val="120000"/>
              </a:lnSpc>
            </a:pPr>
            <a:r>
              <a:rPr lang="et-EE" dirty="0">
                <a:latin typeface="Poppins" panose="00000500000000000000" pitchFamily="2" charset="0"/>
                <a:cs typeface="Poppins" panose="00000500000000000000" pitchFamily="2" charset="0"/>
              </a:rPr>
              <a:t>Kilomeetreid kliendi kohta: </a:t>
            </a:r>
          </a:p>
          <a:p>
            <a:pPr marL="285750" indent="-285750">
              <a:lnSpc>
                <a:spcPct val="120000"/>
              </a:lnSpc>
              <a:buFont typeface="Arial" panose="020B0604020202020204" pitchFamily="34" charset="0"/>
              <a:buChar char="•"/>
            </a:pPr>
            <a:r>
              <a:rPr lang="et-EE" dirty="0">
                <a:latin typeface="Poppins" panose="00000500000000000000" pitchFamily="2" charset="0"/>
                <a:cs typeface="Poppins" panose="00000500000000000000" pitchFamily="2" charset="0"/>
              </a:rPr>
              <a:t>Otepääl 1050 km </a:t>
            </a:r>
          </a:p>
          <a:p>
            <a:pPr marL="285750" indent="-285750">
              <a:lnSpc>
                <a:spcPct val="120000"/>
              </a:lnSpc>
              <a:buFont typeface="Arial" panose="020B0604020202020204" pitchFamily="34" charset="0"/>
              <a:buChar char="•"/>
            </a:pPr>
            <a:r>
              <a:rPr lang="et-EE" dirty="0">
                <a:latin typeface="Poppins" panose="00000500000000000000" pitchFamily="2" charset="0"/>
                <a:cs typeface="Poppins" panose="00000500000000000000" pitchFamily="2" charset="0"/>
              </a:rPr>
              <a:t>Tõrvas 628 km</a:t>
            </a:r>
          </a:p>
        </p:txBody>
      </p:sp>
    </p:spTree>
    <p:extLst>
      <p:ext uri="{BB962C8B-B14F-4D97-AF65-F5344CB8AC3E}">
        <p14:creationId xmlns:p14="http://schemas.microsoft.com/office/powerpoint/2010/main" val="6194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B3D2763D-6ED9-EEAA-56FB-D2A5EBAB8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3B0BD-A586-E9CA-D3FA-549B600A5DA9}"/>
              </a:ext>
            </a:extLst>
          </p:cNvPr>
          <p:cNvSpPr>
            <a:spLocks noGrp="1"/>
          </p:cNvSpPr>
          <p:nvPr>
            <p:ph type="title"/>
          </p:nvPr>
        </p:nvSpPr>
        <p:spPr/>
        <p:txBody>
          <a:bodyPr>
            <a:normAutofit fontScale="90000"/>
          </a:bodyPr>
          <a:lstStyle/>
          <a:p>
            <a:r>
              <a:rPr lang="et-EE" dirty="0"/>
              <a:t>Tõhususe parandamisega seotud arendusvõimalused maakonnaüleselt</a:t>
            </a:r>
          </a:p>
        </p:txBody>
      </p:sp>
      <p:sp>
        <p:nvSpPr>
          <p:cNvPr id="3" name="Content Placeholder 2">
            <a:extLst>
              <a:ext uri="{FF2B5EF4-FFF2-40B4-BE49-F238E27FC236}">
                <a16:creationId xmlns:a16="http://schemas.microsoft.com/office/drawing/2014/main" id="{5061ADF4-891B-AA71-80F3-23C2E492C5E5}"/>
              </a:ext>
            </a:extLst>
          </p:cNvPr>
          <p:cNvSpPr>
            <a:spLocks noGrp="1"/>
          </p:cNvSpPr>
          <p:nvPr>
            <p:ph idx="1"/>
          </p:nvPr>
        </p:nvSpPr>
        <p:spPr>
          <a:xfrm>
            <a:off x="838200" y="1825625"/>
            <a:ext cx="10515600" cy="4667250"/>
          </a:xfrm>
        </p:spPr>
        <p:txBody>
          <a:bodyPr>
            <a:normAutofit/>
          </a:bodyPr>
          <a:lstStyle/>
          <a:p>
            <a:pPr marL="514350" indent="-514350">
              <a:lnSpc>
                <a:spcPct val="110000"/>
              </a:lnSpc>
              <a:spcAft>
                <a:spcPts val="800"/>
              </a:spcAft>
              <a:buFont typeface="+mj-lt"/>
              <a:buAutoNum type="arabicPeriod"/>
            </a:pPr>
            <a:r>
              <a:rPr lang="et-EE" sz="2400" dirty="0"/>
              <a:t>Teenuse tõhususe juhtimiseks tuleb jooksvalt arvutada ja jälgida kilomeetri maksumust.</a:t>
            </a:r>
          </a:p>
          <a:p>
            <a:pPr marL="514350" indent="-514350">
              <a:lnSpc>
                <a:spcPct val="110000"/>
              </a:lnSpc>
              <a:spcAft>
                <a:spcPts val="800"/>
              </a:spcAft>
              <a:buFont typeface="+mj-lt"/>
              <a:buAutoNum type="arabicPeriod"/>
            </a:pPr>
            <a:r>
              <a:rPr lang="et-EE" sz="2400" dirty="0"/>
              <a:t>Teenuse sissostmise üle otsustamisel on määrav kilomeetri maksumuse (km/eelarve, €) võrdlemine potentsiaalse teenusepakkuja sama näitajaga.</a:t>
            </a:r>
          </a:p>
          <a:p>
            <a:pPr marL="514350" indent="-514350">
              <a:lnSpc>
                <a:spcPct val="110000"/>
              </a:lnSpc>
              <a:spcAft>
                <a:spcPts val="800"/>
              </a:spcAft>
              <a:buFont typeface="+mj-lt"/>
              <a:buAutoNum type="arabicPeriod"/>
            </a:pPr>
            <a:r>
              <a:rPr lang="et-EE" sz="2400" dirty="0"/>
              <a:t>Kaaluda valdade ülest teenuse koordineerimist.</a:t>
            </a:r>
          </a:p>
          <a:p>
            <a:pPr marL="514350" indent="-514350">
              <a:lnSpc>
                <a:spcPct val="110000"/>
              </a:lnSpc>
              <a:spcAft>
                <a:spcPts val="800"/>
              </a:spcAft>
              <a:buFont typeface="+mj-lt"/>
              <a:buAutoNum type="arabicPeriod"/>
            </a:pPr>
            <a:r>
              <a:rPr lang="et-EE" sz="2400" dirty="0"/>
              <a:t>Kuigi paljud teenused pole kohapeal kättesaadavad, leida võimalusi sotsiaaltransporditeenusega seotud sõitude arvu vähendamiseks.</a:t>
            </a:r>
            <a:endParaRPr lang="et-EE" dirty="0"/>
          </a:p>
        </p:txBody>
      </p:sp>
    </p:spTree>
    <p:extLst>
      <p:ext uri="{BB962C8B-B14F-4D97-AF65-F5344CB8AC3E}">
        <p14:creationId xmlns:p14="http://schemas.microsoft.com/office/powerpoint/2010/main" val="63884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27BFB66B-7094-952D-B50C-C2D14D9F3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AB793-7CB6-8846-0F53-7ED270790975}"/>
              </a:ext>
            </a:extLst>
          </p:cNvPr>
          <p:cNvSpPr>
            <a:spLocks noGrp="1"/>
          </p:cNvSpPr>
          <p:nvPr>
            <p:ph type="title"/>
          </p:nvPr>
        </p:nvSpPr>
        <p:spPr/>
        <p:txBody>
          <a:bodyPr>
            <a:normAutofit/>
          </a:bodyPr>
          <a:lstStyle/>
          <a:p>
            <a:r>
              <a:rPr lang="et-EE" dirty="0"/>
              <a:t>Soovitused Otepää vallale teenuse täiendavaks arendamiseks</a:t>
            </a:r>
          </a:p>
        </p:txBody>
      </p:sp>
      <p:sp>
        <p:nvSpPr>
          <p:cNvPr id="3" name="Content Placeholder 2">
            <a:extLst>
              <a:ext uri="{FF2B5EF4-FFF2-40B4-BE49-F238E27FC236}">
                <a16:creationId xmlns:a16="http://schemas.microsoft.com/office/drawing/2014/main" id="{C84AAC5E-6359-F804-486D-E9F804DD7E25}"/>
              </a:ext>
            </a:extLst>
          </p:cNvPr>
          <p:cNvSpPr>
            <a:spLocks noGrp="1"/>
          </p:cNvSpPr>
          <p:nvPr>
            <p:ph idx="1"/>
          </p:nvPr>
        </p:nvSpPr>
        <p:spPr/>
        <p:txBody>
          <a:bodyPr>
            <a:normAutofit/>
          </a:bodyPr>
          <a:lstStyle/>
          <a:p>
            <a:pPr marL="0" indent="0">
              <a:lnSpc>
                <a:spcPct val="107000"/>
              </a:lnSpc>
              <a:spcAft>
                <a:spcPts val="800"/>
              </a:spcAft>
              <a:buNone/>
            </a:pPr>
            <a:r>
              <a:rPr lang="et-EE" dirty="0"/>
              <a:t>Otepää vallas võiks samuti kaaluda  lähenemist, kus on sotsiaaltransporditeenuse pakkumist laiendatud terviseprobleemide tõttu seda teenust vajavatele isikutele, kes ei ole sealjuures registreeritud puudega isikutena. </a:t>
            </a:r>
          </a:p>
          <a:p>
            <a:pPr marL="514350" indent="-514350">
              <a:lnSpc>
                <a:spcPct val="107000"/>
              </a:lnSpc>
              <a:spcAft>
                <a:spcPts val="800"/>
              </a:spcAft>
              <a:buFont typeface="+mj-lt"/>
              <a:buAutoNum type="arabicPeriod"/>
            </a:pPr>
            <a:endParaRPr lang="et-EE" dirty="0"/>
          </a:p>
        </p:txBody>
      </p:sp>
    </p:spTree>
    <p:extLst>
      <p:ext uri="{BB962C8B-B14F-4D97-AF65-F5344CB8AC3E}">
        <p14:creationId xmlns:p14="http://schemas.microsoft.com/office/powerpoint/2010/main" val="221024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DFA6B2-8C6B-1FE4-0DF3-B0375CB1D4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BEB97E-A476-8226-F421-DA2FDF6196D4}"/>
              </a:ext>
            </a:extLst>
          </p:cNvPr>
          <p:cNvSpPr>
            <a:spLocks noGrp="1"/>
          </p:cNvSpPr>
          <p:nvPr>
            <p:ph type="title"/>
          </p:nvPr>
        </p:nvSpPr>
        <p:spPr>
          <a:xfrm>
            <a:off x="831850" y="1709738"/>
            <a:ext cx="6036310" cy="2852737"/>
          </a:xfrm>
        </p:spPr>
        <p:txBody>
          <a:bodyPr>
            <a:noAutofit/>
          </a:bodyPr>
          <a:lstStyle/>
          <a:p>
            <a:r>
              <a:rPr lang="et-EE" sz="4800" dirty="0"/>
              <a:t>Teised tähelepanu vajavad teenused</a:t>
            </a:r>
          </a:p>
        </p:txBody>
      </p:sp>
      <p:sp>
        <p:nvSpPr>
          <p:cNvPr id="5" name="Text Placeholder 4">
            <a:extLst>
              <a:ext uri="{FF2B5EF4-FFF2-40B4-BE49-F238E27FC236}">
                <a16:creationId xmlns:a16="http://schemas.microsoft.com/office/drawing/2014/main" id="{0CC346D8-F305-7DFC-6663-96DB82AA3E8A}"/>
              </a:ext>
            </a:extLst>
          </p:cNvPr>
          <p:cNvSpPr>
            <a:spLocks noGrp="1"/>
          </p:cNvSpPr>
          <p:nvPr>
            <p:ph type="body" idx="1"/>
          </p:nvPr>
        </p:nvSpPr>
        <p:spPr>
          <a:xfrm>
            <a:off x="831850" y="4589463"/>
            <a:ext cx="7004897" cy="1500187"/>
          </a:xfrm>
        </p:spPr>
        <p:txBody>
          <a:bodyPr/>
          <a:lstStyle/>
          <a:p>
            <a:r>
              <a:rPr lang="et-EE" dirty="0"/>
              <a:t>Teenuste korralduse vastavusse viimine teenuse eesmärgi, klientide vajaduste ja tõhusa töökorralduse põhimõtetega</a:t>
            </a:r>
          </a:p>
        </p:txBody>
      </p:sp>
    </p:spTree>
    <p:extLst>
      <p:ext uri="{BB962C8B-B14F-4D97-AF65-F5344CB8AC3E}">
        <p14:creationId xmlns:p14="http://schemas.microsoft.com/office/powerpoint/2010/main" val="1430053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8485EAC2-CF6C-BD0C-773A-872E670C3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C6494-4A8D-2F15-86BA-64258C95EC1D}"/>
              </a:ext>
            </a:extLst>
          </p:cNvPr>
          <p:cNvSpPr>
            <a:spLocks noGrp="1"/>
          </p:cNvSpPr>
          <p:nvPr>
            <p:ph type="title"/>
          </p:nvPr>
        </p:nvSpPr>
        <p:spPr/>
        <p:txBody>
          <a:bodyPr>
            <a:normAutofit/>
          </a:bodyPr>
          <a:lstStyle/>
          <a:p>
            <a:r>
              <a:rPr lang="et-EE" dirty="0"/>
              <a:t>Soovitused maakonna-üleselt</a:t>
            </a:r>
          </a:p>
        </p:txBody>
      </p:sp>
      <p:sp>
        <p:nvSpPr>
          <p:cNvPr id="3" name="Content Placeholder 2">
            <a:extLst>
              <a:ext uri="{FF2B5EF4-FFF2-40B4-BE49-F238E27FC236}">
                <a16:creationId xmlns:a16="http://schemas.microsoft.com/office/drawing/2014/main" id="{1B8AFD2C-15A1-4095-5229-7CE8DE927180}"/>
              </a:ext>
            </a:extLst>
          </p:cNvPr>
          <p:cNvSpPr>
            <a:spLocks noGrp="1"/>
          </p:cNvSpPr>
          <p:nvPr>
            <p:ph idx="1"/>
          </p:nvPr>
        </p:nvSpPr>
        <p:spPr/>
        <p:txBody>
          <a:bodyPr>
            <a:normAutofit lnSpcReduction="10000"/>
          </a:bodyPr>
          <a:lstStyle/>
          <a:p>
            <a:pPr marL="514350" indent="-514350">
              <a:lnSpc>
                <a:spcPct val="107000"/>
              </a:lnSpc>
              <a:spcAft>
                <a:spcPts val="800"/>
              </a:spcAft>
              <a:buFont typeface="+mj-lt"/>
              <a:buAutoNum type="arabicPeriod"/>
            </a:pPr>
            <a:r>
              <a:rPr lang="et-EE" dirty="0"/>
              <a:t>Maakonnas võiks kaaluda vähemalt ühe </a:t>
            </a:r>
            <a:r>
              <a:rPr lang="et-EE" b="1" dirty="0"/>
              <a:t>päevahoidu pakkuva asutuse loomine noortele erivajadusega täiskasvanutele</a:t>
            </a:r>
            <a:r>
              <a:rPr lang="et-EE" dirty="0"/>
              <a:t>, kes praeguse seisuga on aastaid erihoolekandeteenuste järjekorras. Päevahoid aitaks vähendada nende pereliikmete suurt hoolduskoormust. </a:t>
            </a:r>
          </a:p>
          <a:p>
            <a:pPr marL="514350" indent="-514350">
              <a:lnSpc>
                <a:spcPct val="107000"/>
              </a:lnSpc>
              <a:spcAft>
                <a:spcPts val="800"/>
              </a:spcAft>
              <a:buFont typeface="+mj-lt"/>
              <a:buAutoNum type="arabicPeriod"/>
            </a:pPr>
            <a:r>
              <a:rPr lang="et-EE" dirty="0"/>
              <a:t>Samuti võiks maakonnas kaaluda </a:t>
            </a:r>
            <a:r>
              <a:rPr lang="et-EE" b="1" dirty="0"/>
              <a:t>omavalitsuste koostöös teenuste pakkumist sõltlastele</a:t>
            </a:r>
            <a:r>
              <a:rPr lang="et-EE" dirty="0"/>
              <a:t>, näiteks rehabilitatsioonikeskuse või koos toetavate teenustega kombineeritud toetatud elamise teenuse vormis.</a:t>
            </a:r>
          </a:p>
          <a:p>
            <a:pPr marL="514350" indent="-514350">
              <a:lnSpc>
                <a:spcPct val="107000"/>
              </a:lnSpc>
              <a:spcAft>
                <a:spcPts val="800"/>
              </a:spcAft>
              <a:buFont typeface="+mj-lt"/>
              <a:buAutoNum type="arabicPeriod"/>
            </a:pPr>
            <a:endParaRPr lang="et-EE" dirty="0"/>
          </a:p>
        </p:txBody>
      </p:sp>
    </p:spTree>
    <p:extLst>
      <p:ext uri="{BB962C8B-B14F-4D97-AF65-F5344CB8AC3E}">
        <p14:creationId xmlns:p14="http://schemas.microsoft.com/office/powerpoint/2010/main" val="50928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01552F1-F874-6744-C2BA-DBD8866C8B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2B5739-FD93-2F4C-DECB-7B65345E8372}"/>
              </a:ext>
            </a:extLst>
          </p:cNvPr>
          <p:cNvSpPr>
            <a:spLocks noGrp="1"/>
          </p:cNvSpPr>
          <p:nvPr>
            <p:ph type="title"/>
          </p:nvPr>
        </p:nvSpPr>
        <p:spPr/>
        <p:txBody>
          <a:bodyPr/>
          <a:lstStyle/>
          <a:p>
            <a:r>
              <a:rPr lang="et-EE" dirty="0"/>
              <a:t>Arenduspartner</a:t>
            </a:r>
          </a:p>
        </p:txBody>
      </p:sp>
      <p:sp>
        <p:nvSpPr>
          <p:cNvPr id="6" name="Content Placeholder 5">
            <a:extLst>
              <a:ext uri="{FF2B5EF4-FFF2-40B4-BE49-F238E27FC236}">
                <a16:creationId xmlns:a16="http://schemas.microsoft.com/office/drawing/2014/main" id="{B3084B4F-0089-6D25-4930-C33104BA17F7}"/>
              </a:ext>
            </a:extLst>
          </p:cNvPr>
          <p:cNvSpPr>
            <a:spLocks noGrp="1"/>
          </p:cNvSpPr>
          <p:nvPr>
            <p:ph idx="1"/>
          </p:nvPr>
        </p:nvSpPr>
        <p:spPr>
          <a:xfrm>
            <a:off x="838200" y="1690688"/>
            <a:ext cx="10515600" cy="4351338"/>
          </a:xfrm>
        </p:spPr>
        <p:txBody>
          <a:bodyPr>
            <a:normAutofit fontScale="92500" lnSpcReduction="10000"/>
          </a:bodyPr>
          <a:lstStyle/>
          <a:p>
            <a:pPr marL="0" indent="0">
              <a:lnSpc>
                <a:spcPct val="110000"/>
              </a:lnSpc>
              <a:buNone/>
            </a:pPr>
            <a:r>
              <a:rPr lang="et-EE" dirty="0"/>
              <a:t>Sotsiaalse Innovatsiooni Labor. Meeskond:</a:t>
            </a:r>
          </a:p>
          <a:p>
            <a:pPr>
              <a:lnSpc>
                <a:spcPct val="110000"/>
              </a:lnSpc>
            </a:pPr>
            <a:r>
              <a:rPr lang="et-EE" dirty="0"/>
              <a:t>Teenuste kaardistus ja analüüs: Aune Lillemets ja Jaan Aps, Stories for Impact</a:t>
            </a:r>
          </a:p>
          <a:p>
            <a:pPr>
              <a:lnSpc>
                <a:spcPct val="110000"/>
              </a:lnSpc>
            </a:pPr>
            <a:r>
              <a:rPr lang="et-EE" dirty="0"/>
              <a:t>Teenuste tõhususe analüüs: Tarmo Kadak, Tallinna Tehnikaülikool</a:t>
            </a:r>
          </a:p>
          <a:p>
            <a:pPr>
              <a:lnSpc>
                <a:spcPct val="110000"/>
              </a:lnSpc>
            </a:pPr>
            <a:r>
              <a:rPr lang="et-EE" dirty="0"/>
              <a:t>Teenusedisain, koolitus, esitlused volikogudes: Kaie Koppel, Sotsiaalse Innovatsiooni Labor / Estonian Business School</a:t>
            </a:r>
          </a:p>
          <a:p>
            <a:pPr>
              <a:lnSpc>
                <a:spcPct val="110000"/>
              </a:lnSpc>
            </a:pPr>
            <a:r>
              <a:rPr lang="et-EE" dirty="0"/>
              <a:t>Projektijuhtimine: Rasmus Pedanik, Sotsiaalse Innovatsiooni Labor</a:t>
            </a:r>
          </a:p>
        </p:txBody>
      </p:sp>
    </p:spTree>
    <p:extLst>
      <p:ext uri="{BB962C8B-B14F-4D97-AF65-F5344CB8AC3E}">
        <p14:creationId xmlns:p14="http://schemas.microsoft.com/office/powerpoint/2010/main" val="83454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5F8027ED-D9E0-1E4F-C4F7-AB7B49935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D8587-6248-F675-982A-E8F81CADFF3D}"/>
              </a:ext>
            </a:extLst>
          </p:cNvPr>
          <p:cNvSpPr>
            <a:spLocks noGrp="1"/>
          </p:cNvSpPr>
          <p:nvPr>
            <p:ph type="title"/>
          </p:nvPr>
        </p:nvSpPr>
        <p:spPr/>
        <p:txBody>
          <a:bodyPr>
            <a:normAutofit/>
          </a:bodyPr>
          <a:lstStyle/>
          <a:p>
            <a:r>
              <a:rPr lang="et-EE" dirty="0"/>
              <a:t>Soovitused Otepää vallale</a:t>
            </a:r>
          </a:p>
        </p:txBody>
      </p:sp>
      <p:sp>
        <p:nvSpPr>
          <p:cNvPr id="3" name="Content Placeholder 2">
            <a:extLst>
              <a:ext uri="{FF2B5EF4-FFF2-40B4-BE49-F238E27FC236}">
                <a16:creationId xmlns:a16="http://schemas.microsoft.com/office/drawing/2014/main" id="{68C66E92-B26E-4615-64FC-B9EDBF65A820}"/>
              </a:ext>
            </a:extLst>
          </p:cNvPr>
          <p:cNvSpPr>
            <a:spLocks noGrp="1"/>
          </p:cNvSpPr>
          <p:nvPr>
            <p:ph idx="1"/>
          </p:nvPr>
        </p:nvSpPr>
        <p:spPr/>
        <p:txBody>
          <a:bodyPr>
            <a:normAutofit/>
          </a:bodyPr>
          <a:lstStyle/>
          <a:p>
            <a:pPr marL="0" indent="0">
              <a:lnSpc>
                <a:spcPct val="107000"/>
              </a:lnSpc>
              <a:spcAft>
                <a:spcPts val="800"/>
              </a:spcAft>
              <a:buNone/>
            </a:pPr>
            <a:r>
              <a:rPr lang="et-EE" dirty="0"/>
              <a:t>Otepää vallas ei osutata </a:t>
            </a:r>
            <a:r>
              <a:rPr lang="et-EE" b="1" dirty="0"/>
              <a:t>võlanõustamise teenust</a:t>
            </a:r>
            <a:r>
              <a:rPr lang="et-EE" dirty="0"/>
              <a:t> kohapeal, mille tõttu võivad osad abivajajad jätta teenusele minemata. Kui valda pole teenusepakkujat võimalik värvata, võib üheks lahendusuunaks olla sarnaselt Tõrva vallale eestkostespetsialisti värbamist, kes nõustaks võlgnikke lihtsamates küsimustes ning suunaks keerulisemad juhtumid võlanõustaja juurde.</a:t>
            </a:r>
          </a:p>
          <a:p>
            <a:pPr marL="514350" indent="-514350">
              <a:lnSpc>
                <a:spcPct val="107000"/>
              </a:lnSpc>
              <a:spcAft>
                <a:spcPts val="800"/>
              </a:spcAft>
              <a:buFont typeface="+mj-lt"/>
              <a:buAutoNum type="arabicPeriod"/>
            </a:pPr>
            <a:endParaRPr lang="et-EE" dirty="0"/>
          </a:p>
        </p:txBody>
      </p:sp>
    </p:spTree>
    <p:extLst>
      <p:ext uri="{BB962C8B-B14F-4D97-AF65-F5344CB8AC3E}">
        <p14:creationId xmlns:p14="http://schemas.microsoft.com/office/powerpoint/2010/main" val="3107909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BC16E8-7152-AED1-A02A-93D36A0299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55EC67-1FB5-C3CD-1EA6-04B59B829F28}"/>
              </a:ext>
            </a:extLst>
          </p:cNvPr>
          <p:cNvSpPr>
            <a:spLocks noGrp="1"/>
          </p:cNvSpPr>
          <p:nvPr>
            <p:ph type="title"/>
          </p:nvPr>
        </p:nvSpPr>
        <p:spPr/>
        <p:txBody>
          <a:bodyPr/>
          <a:lstStyle/>
          <a:p>
            <a:r>
              <a:rPr lang="et-EE" dirty="0"/>
              <a:t>Koduteenuse </a:t>
            </a:r>
            <a:br>
              <a:rPr lang="et-EE" dirty="0"/>
            </a:br>
            <a:r>
              <a:rPr lang="et-EE" dirty="0"/>
              <a:t>disain</a:t>
            </a:r>
          </a:p>
        </p:txBody>
      </p:sp>
      <p:sp>
        <p:nvSpPr>
          <p:cNvPr id="5" name="Text Placeholder 4">
            <a:extLst>
              <a:ext uri="{FF2B5EF4-FFF2-40B4-BE49-F238E27FC236}">
                <a16:creationId xmlns:a16="http://schemas.microsoft.com/office/drawing/2014/main" id="{C4625E12-BF50-C8E0-2282-7895D97726FE}"/>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3484125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FA5654B6-1D61-DB6A-4293-8B214AE561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1378D-1951-3F9E-2539-162C214DF56E}"/>
              </a:ext>
            </a:extLst>
          </p:cNvPr>
          <p:cNvSpPr>
            <a:spLocks noGrp="1"/>
          </p:cNvSpPr>
          <p:nvPr>
            <p:ph type="title"/>
          </p:nvPr>
        </p:nvSpPr>
        <p:spPr/>
        <p:txBody>
          <a:bodyPr/>
          <a:lstStyle/>
          <a:p>
            <a:r>
              <a:rPr lang="et-EE" dirty="0"/>
              <a:t>Koduteenuse disaini fookuskohad</a:t>
            </a:r>
          </a:p>
        </p:txBody>
      </p:sp>
      <p:sp>
        <p:nvSpPr>
          <p:cNvPr id="5" name="Content Placeholder 4">
            <a:extLst>
              <a:ext uri="{FF2B5EF4-FFF2-40B4-BE49-F238E27FC236}">
                <a16:creationId xmlns:a16="http://schemas.microsoft.com/office/drawing/2014/main" id="{A2F14A37-F4A7-BFD8-6163-36264615FCB8}"/>
              </a:ext>
            </a:extLst>
          </p:cNvPr>
          <p:cNvSpPr>
            <a:spLocks noGrp="1"/>
          </p:cNvSpPr>
          <p:nvPr>
            <p:ph idx="1"/>
          </p:nvPr>
        </p:nvSpPr>
        <p:spPr>
          <a:xfrm>
            <a:off x="838200" y="1584959"/>
            <a:ext cx="10515600" cy="4389121"/>
          </a:xfrm>
        </p:spPr>
        <p:txBody>
          <a:bodyPr>
            <a:normAutofit fontScale="77500" lnSpcReduction="20000"/>
          </a:bodyPr>
          <a:lstStyle/>
          <a:p>
            <a:pPr marL="514350" indent="-514350">
              <a:lnSpc>
                <a:spcPct val="107000"/>
              </a:lnSpc>
              <a:spcAft>
                <a:spcPts val="800"/>
              </a:spcAft>
              <a:buFont typeface="+mj-lt"/>
              <a:buAutoNum type="arabicPeriod"/>
            </a:pPr>
            <a:r>
              <a:rPr lang="et-EE" dirty="0"/>
              <a:t>Teenuse korralduse vastavusse viimine 01.01.2025 kehtima hakkava Sotsiaalministri määrusega, mis laiendab toimingute ampluaad ning eeldab, et teenust võimaldatakse senisest suuremas ajalises mahus. </a:t>
            </a:r>
          </a:p>
          <a:p>
            <a:pPr marL="514350" indent="-514350">
              <a:lnSpc>
                <a:spcPct val="107000"/>
              </a:lnSpc>
              <a:spcAft>
                <a:spcPts val="800"/>
              </a:spcAft>
              <a:buFont typeface="+mj-lt"/>
              <a:buAutoNum type="arabicPeriod"/>
            </a:pPr>
            <a:r>
              <a:rPr lang="et-EE" dirty="0"/>
              <a:t>Teenuse hinnastusmudeli ja omaosaluse kujundamise aluste ülevaatamine ja ühtlustamine.</a:t>
            </a:r>
          </a:p>
          <a:p>
            <a:pPr marL="514350" indent="-514350">
              <a:lnSpc>
                <a:spcPct val="107000"/>
              </a:lnSpc>
              <a:spcAft>
                <a:spcPts val="800"/>
              </a:spcAft>
              <a:buFont typeface="+mj-lt"/>
              <a:buAutoNum type="arabicPeriod"/>
            </a:pPr>
            <a:r>
              <a:rPr lang="et-EE" dirty="0"/>
              <a:t>Toimingute sisu täpsustamine ja piiritlemine, pidades silmas võimestamist hoolekande ühe alusprintsiibina. </a:t>
            </a:r>
          </a:p>
          <a:p>
            <a:pPr marL="514350" indent="-514350">
              <a:lnSpc>
                <a:spcPct val="107000"/>
              </a:lnSpc>
              <a:spcAft>
                <a:spcPts val="800"/>
              </a:spcAft>
              <a:buFont typeface="+mj-lt"/>
              <a:buAutoNum type="arabicPeriod"/>
            </a:pPr>
            <a:r>
              <a:rPr lang="et-EE" dirty="0"/>
              <a:t>Lahendusideed erinevat kvalifikatsiooni eeldavate tegevuste koondamiseks erinevate osaliselt spetsialiseerunud töötajate kätte, nii teenuse tõhusamat korraldust kui sisulist kvaliteeti silmas pidades.</a:t>
            </a:r>
          </a:p>
        </p:txBody>
      </p:sp>
    </p:spTree>
    <p:extLst>
      <p:ext uri="{BB962C8B-B14F-4D97-AF65-F5344CB8AC3E}">
        <p14:creationId xmlns:p14="http://schemas.microsoft.com/office/powerpoint/2010/main" val="133199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F13F385A-AA08-002A-2E64-DB9C6F364E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FE4995-753F-ED71-C5D5-AB7F354CD4A5}"/>
              </a:ext>
            </a:extLst>
          </p:cNvPr>
          <p:cNvSpPr>
            <a:spLocks noGrp="1"/>
          </p:cNvSpPr>
          <p:nvPr>
            <p:ph type="title"/>
          </p:nvPr>
        </p:nvSpPr>
        <p:spPr/>
        <p:txBody>
          <a:bodyPr/>
          <a:lstStyle/>
          <a:p>
            <a:r>
              <a:rPr lang="et-EE" dirty="0"/>
              <a:t>Koduteenuse disaini fookuskohad</a:t>
            </a:r>
          </a:p>
        </p:txBody>
      </p:sp>
      <p:sp>
        <p:nvSpPr>
          <p:cNvPr id="5" name="Content Placeholder 4">
            <a:extLst>
              <a:ext uri="{FF2B5EF4-FFF2-40B4-BE49-F238E27FC236}">
                <a16:creationId xmlns:a16="http://schemas.microsoft.com/office/drawing/2014/main" id="{9F80044F-39F8-E85A-692B-E457C071F99B}"/>
              </a:ext>
            </a:extLst>
          </p:cNvPr>
          <p:cNvSpPr>
            <a:spLocks noGrp="1"/>
          </p:cNvSpPr>
          <p:nvPr>
            <p:ph idx="1"/>
          </p:nvPr>
        </p:nvSpPr>
        <p:spPr>
          <a:xfrm>
            <a:off x="838200" y="1584959"/>
            <a:ext cx="10515600" cy="4389121"/>
          </a:xfrm>
        </p:spPr>
        <p:txBody>
          <a:bodyPr>
            <a:normAutofit fontScale="85000" lnSpcReduction="20000"/>
          </a:bodyPr>
          <a:lstStyle/>
          <a:p>
            <a:pPr marL="514350" indent="-514350">
              <a:lnSpc>
                <a:spcPct val="107000"/>
              </a:lnSpc>
              <a:spcAft>
                <a:spcPts val="800"/>
              </a:spcAft>
              <a:buFont typeface="+mj-lt"/>
              <a:buAutoNum type="arabicPeriod" startAt="5"/>
            </a:pPr>
            <a:r>
              <a:rPr lang="et-EE" dirty="0"/>
              <a:t>Koduabi toimingute selgem piiritlemine, et vabastada aega vaimse tervise toetamiseks ja muude kliendi heaolu oluliselt mõjutavatele tegevustele, mida täna pakutakse suhteliselt väikeses mahus.</a:t>
            </a:r>
          </a:p>
          <a:p>
            <a:pPr marL="514350" indent="-514350">
              <a:lnSpc>
                <a:spcPct val="107000"/>
              </a:lnSpc>
              <a:spcAft>
                <a:spcPts val="800"/>
              </a:spcAft>
              <a:buFont typeface="+mj-lt"/>
              <a:buAutoNum type="arabicPeriod" startAt="5"/>
            </a:pPr>
            <a:r>
              <a:rPr lang="et-EE" dirty="0"/>
              <a:t>Lahendusideed teenuse saajate kogukonnaelus osalemise toetamiseks.</a:t>
            </a:r>
          </a:p>
          <a:p>
            <a:pPr marL="514350" indent="-514350">
              <a:lnSpc>
                <a:spcPct val="107000"/>
              </a:lnSpc>
              <a:spcAft>
                <a:spcPts val="800"/>
              </a:spcAft>
              <a:buFont typeface="+mj-lt"/>
              <a:buAutoNum type="arabicPeriod" startAt="5"/>
            </a:pPr>
            <a:r>
              <a:rPr lang="et-EE" dirty="0"/>
              <a:t>Uue määrusega kooskõlas Sotsiaalkindlustusameti poolt loodud teenuse juhised eeldavad sularahatoimingute ja ravimite käsitlemise korra loomist teenuse korraldaja poolt.</a:t>
            </a:r>
          </a:p>
          <a:p>
            <a:pPr marL="0" indent="0">
              <a:lnSpc>
                <a:spcPct val="107000"/>
              </a:lnSpc>
              <a:spcAft>
                <a:spcPts val="800"/>
              </a:spcAft>
              <a:buNone/>
            </a:pPr>
            <a:r>
              <a:rPr lang="et-EE" dirty="0"/>
              <a:t>Teenusedisaini töötoad toimusid ühiselt kolme valla koostöös, et teenuse korraldust maksimaalselt ühtlustada. Siiski jäävad teenuse osutamise mudelisse vähemalt esialgu ka mitmed erisused.</a:t>
            </a:r>
          </a:p>
        </p:txBody>
      </p:sp>
    </p:spTree>
    <p:extLst>
      <p:ext uri="{BB962C8B-B14F-4D97-AF65-F5344CB8AC3E}">
        <p14:creationId xmlns:p14="http://schemas.microsoft.com/office/powerpoint/2010/main" val="3515181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8AD1DCD-AF73-EE51-79AD-F6D2741EDD36}"/>
              </a:ext>
            </a:extLst>
          </p:cNvPr>
          <p:cNvSpPr txBox="1"/>
          <p:nvPr/>
        </p:nvSpPr>
        <p:spPr>
          <a:xfrm>
            <a:off x="4787201" y="3501887"/>
            <a:ext cx="1688283" cy="830997"/>
          </a:xfrm>
          <a:prstGeom prst="rect">
            <a:avLst/>
          </a:prstGeom>
          <a:noFill/>
        </p:spPr>
        <p:txBody>
          <a:bodyPr wrap="none" rtlCol="0">
            <a:spAutoFit/>
          </a:bodyPr>
          <a:lstStyle/>
          <a:p>
            <a:r>
              <a:rPr lang="et-EE" sz="2400" dirty="0"/>
              <a:t>Kas on </a:t>
            </a:r>
            <a:br>
              <a:rPr lang="et-EE" sz="2400" dirty="0"/>
            </a:br>
            <a:r>
              <a:rPr lang="et-EE" sz="2400" dirty="0"/>
              <a:t>küsimusi?</a:t>
            </a:r>
          </a:p>
        </p:txBody>
      </p:sp>
      <p:sp>
        <p:nvSpPr>
          <p:cNvPr id="10" name="TextBox 9">
            <a:extLst>
              <a:ext uri="{FF2B5EF4-FFF2-40B4-BE49-F238E27FC236}">
                <a16:creationId xmlns:a16="http://schemas.microsoft.com/office/drawing/2014/main" id="{2EE1A546-0A80-1F0C-AF1B-A6084F556746}"/>
              </a:ext>
            </a:extLst>
          </p:cNvPr>
          <p:cNvSpPr txBox="1"/>
          <p:nvPr/>
        </p:nvSpPr>
        <p:spPr>
          <a:xfrm>
            <a:off x="8819947" y="3501887"/>
            <a:ext cx="2375971" cy="369332"/>
          </a:xfrm>
          <a:prstGeom prst="rect">
            <a:avLst/>
          </a:prstGeom>
          <a:noFill/>
        </p:spPr>
        <p:txBody>
          <a:bodyPr wrap="none" rtlCol="0">
            <a:spAutoFit/>
          </a:bodyPr>
          <a:lstStyle/>
          <a:p>
            <a:r>
              <a:rPr lang="et-EE" dirty="0">
                <a:solidFill>
                  <a:schemeClr val="bg1"/>
                </a:solidFill>
              </a:rPr>
              <a:t>kaie@koosloome.ee</a:t>
            </a:r>
          </a:p>
        </p:txBody>
      </p:sp>
    </p:spTree>
    <p:extLst>
      <p:ext uri="{BB962C8B-B14F-4D97-AF65-F5344CB8AC3E}">
        <p14:creationId xmlns:p14="http://schemas.microsoft.com/office/powerpoint/2010/main" val="264430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093B1-4A93-56CA-8E6B-00BF27333A93}"/>
              </a:ext>
            </a:extLst>
          </p:cNvPr>
          <p:cNvSpPr>
            <a:spLocks noGrp="1"/>
          </p:cNvSpPr>
          <p:nvPr>
            <p:ph type="title"/>
          </p:nvPr>
        </p:nvSpPr>
        <p:spPr>
          <a:xfrm>
            <a:off x="4657047" y="1570741"/>
            <a:ext cx="2877906" cy="1325563"/>
          </a:xfrm>
        </p:spPr>
        <p:txBody>
          <a:bodyPr/>
          <a:lstStyle/>
          <a:p>
            <a:pPr algn="ctr"/>
            <a:r>
              <a:rPr lang="et-EE" dirty="0">
                <a:solidFill>
                  <a:schemeClr val="bg1"/>
                </a:solidFill>
              </a:rPr>
              <a:t>Täname!</a:t>
            </a:r>
          </a:p>
        </p:txBody>
      </p:sp>
    </p:spTree>
    <p:extLst>
      <p:ext uri="{BB962C8B-B14F-4D97-AF65-F5344CB8AC3E}">
        <p14:creationId xmlns:p14="http://schemas.microsoft.com/office/powerpoint/2010/main" val="54496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18B0-2AA0-A458-3116-8FE9699B73AB}"/>
              </a:ext>
            </a:extLst>
          </p:cNvPr>
          <p:cNvSpPr>
            <a:spLocks noGrp="1"/>
          </p:cNvSpPr>
          <p:nvPr>
            <p:ph type="title"/>
          </p:nvPr>
        </p:nvSpPr>
        <p:spPr/>
        <p:txBody>
          <a:bodyPr/>
          <a:lstStyle/>
          <a:p>
            <a:r>
              <a:rPr lang="et-EE" dirty="0"/>
              <a:t>Valga maakonna sotsiaalvaldkonna ülevaade</a:t>
            </a:r>
          </a:p>
        </p:txBody>
      </p:sp>
      <p:sp>
        <p:nvSpPr>
          <p:cNvPr id="3" name="Content Placeholder 2">
            <a:extLst>
              <a:ext uri="{FF2B5EF4-FFF2-40B4-BE49-F238E27FC236}">
                <a16:creationId xmlns:a16="http://schemas.microsoft.com/office/drawing/2014/main" id="{2E678C6A-21E2-D3D2-88D7-73EC1BCB599D}"/>
              </a:ext>
            </a:extLst>
          </p:cNvPr>
          <p:cNvSpPr>
            <a:spLocks noGrp="1"/>
          </p:cNvSpPr>
          <p:nvPr>
            <p:ph idx="1"/>
          </p:nvPr>
        </p:nvSpPr>
        <p:spPr/>
        <p:txBody>
          <a:bodyPr>
            <a:normAutofit fontScale="85000" lnSpcReduction="20000"/>
          </a:bodyPr>
          <a:lstStyle/>
          <a:p>
            <a:pPr marL="0" indent="0">
              <a:lnSpc>
                <a:spcPct val="120000"/>
              </a:lnSpc>
              <a:buNone/>
            </a:pPr>
            <a:r>
              <a:rPr lang="et-EE" dirty="0"/>
              <a:t>Valgamaa omavalitsuste sotsiaalvaldkonda mõjutavad eelkõige järgmised asjaolud:</a:t>
            </a:r>
          </a:p>
          <a:p>
            <a:pPr>
              <a:lnSpc>
                <a:spcPct val="120000"/>
              </a:lnSpc>
            </a:pPr>
            <a:r>
              <a:rPr lang="et-EE" dirty="0"/>
              <a:t>kõrge eakate osakaalu ja töötute määraga vananev ja vähenev rahvastik;</a:t>
            </a:r>
          </a:p>
          <a:p>
            <a:pPr>
              <a:lnSpc>
                <a:spcPct val="120000"/>
              </a:lnSpc>
            </a:pPr>
            <a:r>
              <a:rPr lang="et-EE" dirty="0"/>
              <a:t>hooldatavate osakaal elanikkonnast on suur, mis tähendab ka kõrget hoolduskoormust;</a:t>
            </a:r>
          </a:p>
          <a:p>
            <a:pPr>
              <a:lnSpc>
                <a:spcPct val="120000"/>
              </a:lnSpc>
            </a:pPr>
            <a:r>
              <a:rPr lang="et-EE" dirty="0"/>
              <a:t>igas omavalitsuses on lisaks tiheasustustega vallakeskustele ka hajaasutustega piirkondi;</a:t>
            </a:r>
          </a:p>
          <a:p>
            <a:pPr>
              <a:lnSpc>
                <a:spcPct val="120000"/>
              </a:lnSpc>
            </a:pPr>
            <a:r>
              <a:rPr lang="et-EE" dirty="0"/>
              <a:t>teatud meditsiini-, rehabilitatsiooni-, vaimse tervise jm teenused on kättesaadavad vaid väljaspool maakonda.</a:t>
            </a:r>
          </a:p>
        </p:txBody>
      </p:sp>
    </p:spTree>
    <p:extLst>
      <p:ext uri="{BB962C8B-B14F-4D97-AF65-F5344CB8AC3E}">
        <p14:creationId xmlns:p14="http://schemas.microsoft.com/office/powerpoint/2010/main" val="249058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65FFD5-5F01-B1C5-9919-4CA6DAA55D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79FD00-B5B2-73C3-CA07-C8B033B5752D}"/>
              </a:ext>
            </a:extLst>
          </p:cNvPr>
          <p:cNvSpPr>
            <a:spLocks noGrp="1"/>
          </p:cNvSpPr>
          <p:nvPr>
            <p:ph type="title"/>
          </p:nvPr>
        </p:nvSpPr>
        <p:spPr>
          <a:xfrm>
            <a:off x="9023500" y="1579625"/>
            <a:ext cx="2946991" cy="1325563"/>
          </a:xfrm>
        </p:spPr>
        <p:txBody>
          <a:bodyPr>
            <a:noAutofit/>
          </a:bodyPr>
          <a:lstStyle/>
          <a:p>
            <a:r>
              <a:rPr lang="et-EE" sz="3600" dirty="0"/>
              <a:t>Trendid numbrites: teenuse saajad</a:t>
            </a:r>
          </a:p>
        </p:txBody>
      </p:sp>
      <p:pic>
        <p:nvPicPr>
          <p:cNvPr id="4" name="image6.png">
            <a:extLst>
              <a:ext uri="{FF2B5EF4-FFF2-40B4-BE49-F238E27FC236}">
                <a16:creationId xmlns:a16="http://schemas.microsoft.com/office/drawing/2014/main" id="{9FEB31E6-E2F3-6446-EEA5-42DBA55C1A92}"/>
              </a:ext>
            </a:extLst>
          </p:cNvPr>
          <p:cNvPicPr>
            <a:picLocks noGrp="1"/>
          </p:cNvPicPr>
          <p:nvPr>
            <p:ph idx="1"/>
          </p:nvPr>
        </p:nvPicPr>
        <p:blipFill>
          <a:blip r:embed="rId4"/>
          <a:srcRect/>
          <a:stretch>
            <a:fillRect/>
          </a:stretch>
        </p:blipFill>
        <p:spPr>
          <a:xfrm>
            <a:off x="70885" y="70887"/>
            <a:ext cx="8952615" cy="6730409"/>
          </a:xfrm>
          <a:prstGeom prst="rect">
            <a:avLst/>
          </a:prstGeom>
          <a:ln/>
        </p:spPr>
      </p:pic>
      <p:sp>
        <p:nvSpPr>
          <p:cNvPr id="6" name="TextBox 5">
            <a:extLst>
              <a:ext uri="{FF2B5EF4-FFF2-40B4-BE49-F238E27FC236}">
                <a16:creationId xmlns:a16="http://schemas.microsoft.com/office/drawing/2014/main" id="{A53AD18E-CB4C-0C61-67B2-7F907F97A1AB}"/>
              </a:ext>
            </a:extLst>
          </p:cNvPr>
          <p:cNvSpPr txBox="1"/>
          <p:nvPr/>
        </p:nvSpPr>
        <p:spPr>
          <a:xfrm>
            <a:off x="9023501" y="3246474"/>
            <a:ext cx="2840664" cy="1938992"/>
          </a:xfrm>
          <a:prstGeom prst="rect">
            <a:avLst/>
          </a:prstGeom>
          <a:noFill/>
        </p:spPr>
        <p:txBody>
          <a:bodyPr wrap="square" rtlCol="0">
            <a:spAutoFit/>
          </a:bodyPr>
          <a:lstStyle/>
          <a:p>
            <a:r>
              <a:rPr lang="et-EE" sz="2000" dirty="0">
                <a:effectLst/>
                <a:latin typeface="Times New Roman" panose="02020603050405020304" pitchFamily="18" charset="0"/>
                <a:ea typeface="Times New Roman" panose="02020603050405020304" pitchFamily="18" charset="0"/>
              </a:rPr>
              <a:t>Sotsiaalhoolekande seaduse alusel pakutavate kohustuslike sotsiaal-teenuste saajad Valgamaa omavalitsustes 2023. aastal.</a:t>
            </a:r>
            <a:endParaRPr lang="et-EE" sz="2000" dirty="0"/>
          </a:p>
        </p:txBody>
      </p:sp>
    </p:spTree>
    <p:extLst>
      <p:ext uri="{BB962C8B-B14F-4D97-AF65-F5344CB8AC3E}">
        <p14:creationId xmlns:p14="http://schemas.microsoft.com/office/powerpoint/2010/main" val="375162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2C1DAD-7527-E2CC-9667-D936567DFB1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9D5D63-B4AE-0BAD-E894-C6AF72E95571}"/>
              </a:ext>
            </a:extLst>
          </p:cNvPr>
          <p:cNvSpPr>
            <a:spLocks noGrp="1"/>
          </p:cNvSpPr>
          <p:nvPr>
            <p:ph type="title"/>
          </p:nvPr>
        </p:nvSpPr>
        <p:spPr/>
        <p:txBody>
          <a:bodyPr/>
          <a:lstStyle/>
          <a:p>
            <a:r>
              <a:rPr lang="et-EE" dirty="0"/>
              <a:t>Trendid numbrites: teenusesaajate arv 1000 elaniku kohta</a:t>
            </a:r>
          </a:p>
        </p:txBody>
      </p:sp>
      <p:graphicFrame>
        <p:nvGraphicFramePr>
          <p:cNvPr id="11" name="Content Placeholder 10">
            <a:extLst>
              <a:ext uri="{FF2B5EF4-FFF2-40B4-BE49-F238E27FC236}">
                <a16:creationId xmlns:a16="http://schemas.microsoft.com/office/drawing/2014/main" id="{F447C7AF-72BC-B629-0A80-AF8D1A325719}"/>
              </a:ext>
            </a:extLst>
          </p:cNvPr>
          <p:cNvGraphicFramePr>
            <a:graphicFrameLocks noGrp="1"/>
          </p:cNvGraphicFramePr>
          <p:nvPr>
            <p:ph idx="1"/>
            <p:extLst>
              <p:ext uri="{D42A27DB-BD31-4B8C-83A1-F6EECF244321}">
                <p14:modId xmlns:p14="http://schemas.microsoft.com/office/powerpoint/2010/main" val="285883583"/>
              </p:ext>
            </p:extLst>
          </p:nvPr>
        </p:nvGraphicFramePr>
        <p:xfrm>
          <a:off x="838200" y="1825625"/>
          <a:ext cx="10515600" cy="3078480"/>
        </p:xfrm>
        <a:graphic>
          <a:graphicData uri="http://schemas.openxmlformats.org/drawingml/2006/table">
            <a:tbl>
              <a:tblPr firstRow="1" bandRow="1">
                <a:tableStyleId>{5C22544A-7EE6-4342-B048-85BDC9FD1C3A}</a:tableStyleId>
              </a:tblPr>
              <a:tblGrid>
                <a:gridCol w="3296920">
                  <a:extLst>
                    <a:ext uri="{9D8B030D-6E8A-4147-A177-3AD203B41FA5}">
                      <a16:colId xmlns:a16="http://schemas.microsoft.com/office/drawing/2014/main" val="2172032375"/>
                    </a:ext>
                  </a:extLst>
                </a:gridCol>
                <a:gridCol w="1443736">
                  <a:extLst>
                    <a:ext uri="{9D8B030D-6E8A-4147-A177-3AD203B41FA5}">
                      <a16:colId xmlns:a16="http://schemas.microsoft.com/office/drawing/2014/main" val="3863408679"/>
                    </a:ext>
                  </a:extLst>
                </a:gridCol>
                <a:gridCol w="1443736">
                  <a:extLst>
                    <a:ext uri="{9D8B030D-6E8A-4147-A177-3AD203B41FA5}">
                      <a16:colId xmlns:a16="http://schemas.microsoft.com/office/drawing/2014/main" val="2565894186"/>
                    </a:ext>
                  </a:extLst>
                </a:gridCol>
                <a:gridCol w="1443736">
                  <a:extLst>
                    <a:ext uri="{9D8B030D-6E8A-4147-A177-3AD203B41FA5}">
                      <a16:colId xmlns:a16="http://schemas.microsoft.com/office/drawing/2014/main" val="2430989159"/>
                    </a:ext>
                  </a:extLst>
                </a:gridCol>
                <a:gridCol w="1443736">
                  <a:extLst>
                    <a:ext uri="{9D8B030D-6E8A-4147-A177-3AD203B41FA5}">
                      <a16:colId xmlns:a16="http://schemas.microsoft.com/office/drawing/2014/main" val="2988056686"/>
                    </a:ext>
                  </a:extLst>
                </a:gridCol>
                <a:gridCol w="1443736">
                  <a:extLst>
                    <a:ext uri="{9D8B030D-6E8A-4147-A177-3AD203B41FA5}">
                      <a16:colId xmlns:a16="http://schemas.microsoft.com/office/drawing/2014/main" val="932618720"/>
                    </a:ext>
                  </a:extLst>
                </a:gridCol>
              </a:tblGrid>
              <a:tr h="370840">
                <a:tc>
                  <a:txBody>
                    <a:bodyPr/>
                    <a:lstStyle/>
                    <a:p>
                      <a:r>
                        <a:rPr lang="et-EE" sz="2000" dirty="0"/>
                        <a:t>Teenus</a:t>
                      </a:r>
                    </a:p>
                  </a:txBody>
                  <a:tcPr/>
                </a:tc>
                <a:tc>
                  <a:txBody>
                    <a:bodyPr/>
                    <a:lstStyle/>
                    <a:p>
                      <a:r>
                        <a:rPr lang="et-EE" sz="2000" dirty="0"/>
                        <a:t>Otepää v</a:t>
                      </a:r>
                    </a:p>
                    <a:p>
                      <a:r>
                        <a:rPr lang="et-EE" sz="2000" dirty="0"/>
                        <a:t>2023</a:t>
                      </a:r>
                    </a:p>
                  </a:txBody>
                  <a:tcPr/>
                </a:tc>
                <a:tc>
                  <a:txBody>
                    <a:bodyPr/>
                    <a:lstStyle/>
                    <a:p>
                      <a:r>
                        <a:rPr lang="et-EE" sz="2000" dirty="0"/>
                        <a:t>Otepää v</a:t>
                      </a:r>
                    </a:p>
                    <a:p>
                      <a:r>
                        <a:rPr lang="et-EE" sz="2000" dirty="0"/>
                        <a:t>2022</a:t>
                      </a:r>
                    </a:p>
                  </a:txBody>
                  <a:tcPr/>
                </a:tc>
                <a:tc>
                  <a:txBody>
                    <a:bodyPr/>
                    <a:lstStyle/>
                    <a:p>
                      <a:r>
                        <a:rPr lang="et-EE" sz="2000" dirty="0"/>
                        <a:t>Otepää v</a:t>
                      </a:r>
                    </a:p>
                    <a:p>
                      <a:r>
                        <a:rPr lang="et-EE" sz="2000" dirty="0"/>
                        <a:t>2021</a:t>
                      </a:r>
                    </a:p>
                  </a:txBody>
                  <a:tcPr/>
                </a:tc>
                <a:tc>
                  <a:txBody>
                    <a:bodyPr/>
                    <a:lstStyle/>
                    <a:p>
                      <a:r>
                        <a:rPr lang="et-EE" sz="2000" dirty="0"/>
                        <a:t>Maakond</a:t>
                      </a:r>
                    </a:p>
                    <a:p>
                      <a:r>
                        <a:rPr lang="et-EE" sz="2000" dirty="0"/>
                        <a:t>2022</a:t>
                      </a:r>
                    </a:p>
                  </a:txBody>
                  <a:tcPr/>
                </a:tc>
                <a:tc>
                  <a:txBody>
                    <a:bodyPr/>
                    <a:lstStyle/>
                    <a:p>
                      <a:r>
                        <a:rPr lang="et-EE" sz="2000" dirty="0"/>
                        <a:t>Eesti 2022</a:t>
                      </a:r>
                    </a:p>
                  </a:txBody>
                  <a:tcPr/>
                </a:tc>
                <a:extLst>
                  <a:ext uri="{0D108BD9-81ED-4DB2-BD59-A6C34878D82A}">
                    <a16:rowId xmlns:a16="http://schemas.microsoft.com/office/drawing/2014/main" val="4175766796"/>
                  </a:ext>
                </a:extLst>
              </a:tr>
              <a:tr h="370840">
                <a:tc>
                  <a:txBody>
                    <a:bodyPr/>
                    <a:lstStyle/>
                    <a:p>
                      <a:r>
                        <a:rPr lang="et-EE" sz="2000" dirty="0"/>
                        <a:t>Koduteenus</a:t>
                      </a:r>
                    </a:p>
                  </a:txBody>
                  <a:tcPr/>
                </a:tc>
                <a:tc>
                  <a:txBody>
                    <a:bodyPr/>
                    <a:lstStyle/>
                    <a:p>
                      <a:r>
                        <a:rPr lang="et-EE" sz="2000" dirty="0"/>
                        <a:t>9,5</a:t>
                      </a:r>
                    </a:p>
                  </a:txBody>
                  <a:tcPr/>
                </a:tc>
                <a:tc>
                  <a:txBody>
                    <a:bodyPr/>
                    <a:lstStyle/>
                    <a:p>
                      <a:r>
                        <a:rPr lang="et-EE" sz="2000" dirty="0"/>
                        <a:t>12,5</a:t>
                      </a:r>
                    </a:p>
                  </a:txBody>
                  <a:tcPr/>
                </a:tc>
                <a:tc>
                  <a:txBody>
                    <a:bodyPr/>
                    <a:lstStyle/>
                    <a:p>
                      <a:r>
                        <a:rPr lang="et-EE" sz="2000" dirty="0"/>
                        <a:t>11,2</a:t>
                      </a:r>
                    </a:p>
                  </a:txBody>
                  <a:tcPr/>
                </a:tc>
                <a:tc>
                  <a:txBody>
                    <a:bodyPr/>
                    <a:lstStyle/>
                    <a:p>
                      <a:r>
                        <a:rPr lang="et-EE" sz="2000" dirty="0"/>
                        <a:t>14,2</a:t>
                      </a:r>
                    </a:p>
                  </a:txBody>
                  <a:tcPr/>
                </a:tc>
                <a:tc>
                  <a:txBody>
                    <a:bodyPr/>
                    <a:lstStyle/>
                    <a:p>
                      <a:r>
                        <a:rPr lang="et-EE" sz="2000" dirty="0"/>
                        <a:t>6,3</a:t>
                      </a:r>
                    </a:p>
                  </a:txBody>
                  <a:tcPr/>
                </a:tc>
                <a:extLst>
                  <a:ext uri="{0D108BD9-81ED-4DB2-BD59-A6C34878D82A}">
                    <a16:rowId xmlns:a16="http://schemas.microsoft.com/office/drawing/2014/main" val="3525781104"/>
                  </a:ext>
                </a:extLst>
              </a:tr>
              <a:tr h="370840">
                <a:tc>
                  <a:txBody>
                    <a:bodyPr/>
                    <a:lstStyle/>
                    <a:p>
                      <a:r>
                        <a:rPr lang="et-EE" sz="2000" dirty="0"/>
                        <a:t>Tugiisiku teenus</a:t>
                      </a:r>
                    </a:p>
                  </a:txBody>
                  <a:tcPr/>
                </a:tc>
                <a:tc>
                  <a:txBody>
                    <a:bodyPr/>
                    <a:lstStyle/>
                    <a:p>
                      <a:r>
                        <a:rPr lang="et-EE" sz="2000" dirty="0"/>
                        <a:t>13,5</a:t>
                      </a:r>
                    </a:p>
                  </a:txBody>
                  <a:tcPr/>
                </a:tc>
                <a:tc>
                  <a:txBody>
                    <a:bodyPr/>
                    <a:lstStyle/>
                    <a:p>
                      <a:r>
                        <a:rPr lang="et-EE" sz="2000" dirty="0"/>
                        <a:t>10,2</a:t>
                      </a:r>
                    </a:p>
                  </a:txBody>
                  <a:tcPr/>
                </a:tc>
                <a:tc>
                  <a:txBody>
                    <a:bodyPr/>
                    <a:lstStyle/>
                    <a:p>
                      <a:r>
                        <a:rPr lang="et-EE" sz="2000" dirty="0"/>
                        <a:t>6,1</a:t>
                      </a:r>
                    </a:p>
                  </a:txBody>
                  <a:tcPr/>
                </a:tc>
                <a:tc>
                  <a:txBody>
                    <a:bodyPr/>
                    <a:lstStyle/>
                    <a:p>
                      <a:r>
                        <a:rPr lang="et-EE" sz="2000" dirty="0"/>
                        <a:t>5,6</a:t>
                      </a:r>
                    </a:p>
                  </a:txBody>
                  <a:tcPr/>
                </a:tc>
                <a:tc>
                  <a:txBody>
                    <a:bodyPr/>
                    <a:lstStyle/>
                    <a:p>
                      <a:r>
                        <a:rPr lang="et-EE" sz="2000" dirty="0"/>
                        <a:t>3,5</a:t>
                      </a:r>
                    </a:p>
                  </a:txBody>
                  <a:tcPr/>
                </a:tc>
                <a:extLst>
                  <a:ext uri="{0D108BD9-81ED-4DB2-BD59-A6C34878D82A}">
                    <a16:rowId xmlns:a16="http://schemas.microsoft.com/office/drawing/2014/main" val="40430566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t>Isiklik abistaja</a:t>
                      </a:r>
                    </a:p>
                  </a:txBody>
                  <a:tcPr/>
                </a:tc>
                <a:tc>
                  <a:txBody>
                    <a:bodyPr/>
                    <a:lstStyle/>
                    <a:p>
                      <a:r>
                        <a:rPr lang="et-EE" sz="2000" dirty="0"/>
                        <a:t>0,3</a:t>
                      </a:r>
                    </a:p>
                  </a:txBody>
                  <a:tcPr/>
                </a:tc>
                <a:tc>
                  <a:txBody>
                    <a:bodyPr/>
                    <a:lstStyle/>
                    <a:p>
                      <a:r>
                        <a:rPr lang="et-EE" sz="2000" dirty="0"/>
                        <a:t>0,3</a:t>
                      </a:r>
                    </a:p>
                  </a:txBody>
                  <a:tcPr/>
                </a:tc>
                <a:tc>
                  <a:txBody>
                    <a:bodyPr/>
                    <a:lstStyle/>
                    <a:p>
                      <a:r>
                        <a:rPr lang="et-EE" sz="2000" dirty="0"/>
                        <a:t>0,3</a:t>
                      </a:r>
                    </a:p>
                  </a:txBody>
                  <a:tcPr/>
                </a:tc>
                <a:tc>
                  <a:txBody>
                    <a:bodyPr/>
                    <a:lstStyle/>
                    <a:p>
                      <a:r>
                        <a:rPr lang="et-EE" sz="2000" dirty="0"/>
                        <a:t>0,47</a:t>
                      </a:r>
                    </a:p>
                  </a:txBody>
                  <a:tcPr/>
                </a:tc>
                <a:tc>
                  <a:txBody>
                    <a:bodyPr/>
                    <a:lstStyle/>
                    <a:p>
                      <a:r>
                        <a:rPr lang="et-EE" sz="2000" dirty="0"/>
                        <a:t>0,3</a:t>
                      </a:r>
                    </a:p>
                  </a:txBody>
                  <a:tcPr/>
                </a:tc>
                <a:extLst>
                  <a:ext uri="{0D108BD9-81ED-4DB2-BD59-A6C34878D82A}">
                    <a16:rowId xmlns:a16="http://schemas.microsoft.com/office/drawing/2014/main" val="3863845369"/>
                  </a:ext>
                </a:extLst>
              </a:tr>
              <a:tr h="370840">
                <a:tc>
                  <a:txBody>
                    <a:bodyPr/>
                    <a:lstStyle/>
                    <a:p>
                      <a:r>
                        <a:rPr lang="et-EE" sz="2000" dirty="0"/>
                        <a:t>Sotsiaaltransport</a:t>
                      </a:r>
                    </a:p>
                  </a:txBody>
                  <a:tcPr/>
                </a:tc>
                <a:tc>
                  <a:txBody>
                    <a:bodyPr/>
                    <a:lstStyle/>
                    <a:p>
                      <a:r>
                        <a:rPr lang="et-EE" sz="2000" dirty="0"/>
                        <a:t>6,7</a:t>
                      </a:r>
                    </a:p>
                  </a:txBody>
                  <a:tcPr/>
                </a:tc>
                <a:tc>
                  <a:txBody>
                    <a:bodyPr/>
                    <a:lstStyle/>
                    <a:p>
                      <a:r>
                        <a:rPr lang="et-EE" sz="2000" dirty="0"/>
                        <a:t>10,0</a:t>
                      </a:r>
                    </a:p>
                  </a:txBody>
                  <a:tcPr/>
                </a:tc>
                <a:tc>
                  <a:txBody>
                    <a:bodyPr/>
                    <a:lstStyle/>
                    <a:p>
                      <a:r>
                        <a:rPr lang="et-EE" sz="2000" dirty="0"/>
                        <a:t>8,9</a:t>
                      </a:r>
                    </a:p>
                  </a:txBody>
                  <a:tcPr/>
                </a:tc>
                <a:tc>
                  <a:txBody>
                    <a:bodyPr/>
                    <a:lstStyle/>
                    <a:p>
                      <a:r>
                        <a:rPr lang="et-EE" sz="2000" dirty="0"/>
                        <a:t>43,2</a:t>
                      </a:r>
                    </a:p>
                  </a:txBody>
                  <a:tcPr/>
                </a:tc>
                <a:tc>
                  <a:txBody>
                    <a:bodyPr/>
                    <a:lstStyle/>
                    <a:p>
                      <a:r>
                        <a:rPr lang="et-EE" sz="2000" dirty="0"/>
                        <a:t>14,7</a:t>
                      </a:r>
                    </a:p>
                  </a:txBody>
                  <a:tcPr/>
                </a:tc>
                <a:extLst>
                  <a:ext uri="{0D108BD9-81ED-4DB2-BD59-A6C34878D82A}">
                    <a16:rowId xmlns:a16="http://schemas.microsoft.com/office/drawing/2014/main" val="1660417130"/>
                  </a:ext>
                </a:extLst>
              </a:tr>
              <a:tr h="370840">
                <a:tc>
                  <a:txBody>
                    <a:bodyPr/>
                    <a:lstStyle/>
                    <a:p>
                      <a:r>
                        <a:rPr lang="et-EE" sz="2000" dirty="0"/>
                        <a:t>Eluruumi tagamine</a:t>
                      </a:r>
                    </a:p>
                  </a:txBody>
                  <a:tcPr/>
                </a:tc>
                <a:tc>
                  <a:txBody>
                    <a:bodyPr/>
                    <a:lstStyle/>
                    <a:p>
                      <a:r>
                        <a:rPr lang="et-EE" sz="2000" dirty="0"/>
                        <a:t>3,7</a:t>
                      </a:r>
                    </a:p>
                  </a:txBody>
                  <a:tcPr/>
                </a:tc>
                <a:tc>
                  <a:txBody>
                    <a:bodyPr/>
                    <a:lstStyle/>
                    <a:p>
                      <a:r>
                        <a:rPr lang="et-EE" sz="2000" dirty="0"/>
                        <a:t>4,7</a:t>
                      </a:r>
                    </a:p>
                  </a:txBody>
                  <a:tcPr/>
                </a:tc>
                <a:tc>
                  <a:txBody>
                    <a:bodyPr/>
                    <a:lstStyle/>
                    <a:p>
                      <a:r>
                        <a:rPr lang="et-EE" sz="2000" dirty="0"/>
                        <a:t>5,5</a:t>
                      </a:r>
                    </a:p>
                  </a:txBody>
                  <a:tcPr/>
                </a:tc>
                <a:tc>
                  <a:txBody>
                    <a:bodyPr/>
                    <a:lstStyle/>
                    <a:p>
                      <a:r>
                        <a:rPr lang="et-EE" sz="2000" dirty="0"/>
                        <a:t>4,6</a:t>
                      </a:r>
                    </a:p>
                  </a:txBody>
                  <a:tcPr/>
                </a:tc>
                <a:tc>
                  <a:txBody>
                    <a:bodyPr/>
                    <a:lstStyle/>
                    <a:p>
                      <a:r>
                        <a:rPr lang="et-EE" sz="2000" dirty="0"/>
                        <a:t>11,7</a:t>
                      </a:r>
                    </a:p>
                  </a:txBody>
                  <a:tcPr/>
                </a:tc>
                <a:extLst>
                  <a:ext uri="{0D108BD9-81ED-4DB2-BD59-A6C34878D82A}">
                    <a16:rowId xmlns:a16="http://schemas.microsoft.com/office/drawing/2014/main" val="2772475663"/>
                  </a:ext>
                </a:extLst>
              </a:tr>
              <a:tr h="370840">
                <a:tc>
                  <a:txBody>
                    <a:bodyPr/>
                    <a:lstStyle/>
                    <a:p>
                      <a:r>
                        <a:rPr lang="et-EE" sz="2000" dirty="0"/>
                        <a:t>Võlanõustamine</a:t>
                      </a:r>
                    </a:p>
                  </a:txBody>
                  <a:tcPr/>
                </a:tc>
                <a:tc>
                  <a:txBody>
                    <a:bodyPr/>
                    <a:lstStyle/>
                    <a:p>
                      <a:r>
                        <a:rPr lang="et-EE" sz="2000" dirty="0"/>
                        <a:t>0,5</a:t>
                      </a:r>
                    </a:p>
                  </a:txBody>
                  <a:tcPr/>
                </a:tc>
                <a:tc>
                  <a:txBody>
                    <a:bodyPr/>
                    <a:lstStyle/>
                    <a:p>
                      <a:r>
                        <a:rPr lang="et-EE" sz="2000" dirty="0"/>
                        <a:t>0,6</a:t>
                      </a:r>
                    </a:p>
                  </a:txBody>
                  <a:tcPr/>
                </a:tc>
                <a:tc>
                  <a:txBody>
                    <a:bodyPr/>
                    <a:lstStyle/>
                    <a:p>
                      <a:r>
                        <a:rPr lang="et-EE" sz="2000" dirty="0"/>
                        <a:t>0,0</a:t>
                      </a:r>
                    </a:p>
                  </a:txBody>
                  <a:tcPr/>
                </a:tc>
                <a:tc>
                  <a:txBody>
                    <a:bodyPr/>
                    <a:lstStyle/>
                    <a:p>
                      <a:r>
                        <a:rPr lang="et-EE" sz="2000" dirty="0"/>
                        <a:t>1,3</a:t>
                      </a:r>
                    </a:p>
                  </a:txBody>
                  <a:tcPr/>
                </a:tc>
                <a:tc>
                  <a:txBody>
                    <a:bodyPr/>
                    <a:lstStyle/>
                    <a:p>
                      <a:r>
                        <a:rPr lang="et-EE" sz="2000" dirty="0"/>
                        <a:t>1,6</a:t>
                      </a:r>
                    </a:p>
                  </a:txBody>
                  <a:tcPr/>
                </a:tc>
                <a:extLst>
                  <a:ext uri="{0D108BD9-81ED-4DB2-BD59-A6C34878D82A}">
                    <a16:rowId xmlns:a16="http://schemas.microsoft.com/office/drawing/2014/main" val="355352356"/>
                  </a:ext>
                </a:extLst>
              </a:tr>
            </a:tbl>
          </a:graphicData>
        </a:graphic>
      </p:graphicFrame>
      <p:sp>
        <p:nvSpPr>
          <p:cNvPr id="12" name="TextBox 11">
            <a:extLst>
              <a:ext uri="{FF2B5EF4-FFF2-40B4-BE49-F238E27FC236}">
                <a16:creationId xmlns:a16="http://schemas.microsoft.com/office/drawing/2014/main" id="{E7E89E1C-F730-2610-4424-DC1FC8288721}"/>
              </a:ext>
            </a:extLst>
          </p:cNvPr>
          <p:cNvSpPr txBox="1"/>
          <p:nvPr/>
        </p:nvSpPr>
        <p:spPr>
          <a:xfrm>
            <a:off x="838200" y="5351721"/>
            <a:ext cx="6689652" cy="923330"/>
          </a:xfrm>
          <a:prstGeom prst="rect">
            <a:avLst/>
          </a:prstGeom>
          <a:noFill/>
        </p:spPr>
        <p:txBody>
          <a:bodyPr wrap="none" rtlCol="0">
            <a:spAutoFit/>
          </a:bodyPr>
          <a:lstStyle/>
          <a:p>
            <a:r>
              <a:rPr lang="et-EE" dirty="0"/>
              <a:t>Teenuse saajad 1000 elaniku kohta Otepää vallas.</a:t>
            </a:r>
            <a:br>
              <a:rPr lang="et-EE" dirty="0"/>
            </a:br>
            <a:r>
              <a:rPr lang="et-EE" dirty="0"/>
              <a:t>Maakond 2022 – Valga maakonnas keskmiselt 2022. aastal. </a:t>
            </a:r>
          </a:p>
          <a:p>
            <a:r>
              <a:rPr lang="et-EE" dirty="0"/>
              <a:t>Eesti 2022 – Eestis keskmiselt 2022. aastal. </a:t>
            </a:r>
          </a:p>
        </p:txBody>
      </p:sp>
      <p:sp>
        <p:nvSpPr>
          <p:cNvPr id="2" name="Oval 1">
            <a:extLst>
              <a:ext uri="{FF2B5EF4-FFF2-40B4-BE49-F238E27FC236}">
                <a16:creationId xmlns:a16="http://schemas.microsoft.com/office/drawing/2014/main" id="{C0078646-FBFE-E81E-B279-1FF0A5D43086}"/>
              </a:ext>
            </a:extLst>
          </p:cNvPr>
          <p:cNvSpPr/>
          <p:nvPr/>
        </p:nvSpPr>
        <p:spPr>
          <a:xfrm>
            <a:off x="5582918" y="2553655"/>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3" name="Oval 2">
            <a:extLst>
              <a:ext uri="{FF2B5EF4-FFF2-40B4-BE49-F238E27FC236}">
                <a16:creationId xmlns:a16="http://schemas.microsoft.com/office/drawing/2014/main" id="{80BCC0D1-E6B6-E358-7F87-3B12A8C2F255}"/>
              </a:ext>
            </a:extLst>
          </p:cNvPr>
          <p:cNvSpPr/>
          <p:nvPr/>
        </p:nvSpPr>
        <p:spPr>
          <a:xfrm>
            <a:off x="8468359" y="2553654"/>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4" name="Oval 3">
            <a:extLst>
              <a:ext uri="{FF2B5EF4-FFF2-40B4-BE49-F238E27FC236}">
                <a16:creationId xmlns:a16="http://schemas.microsoft.com/office/drawing/2014/main" id="{320FCC03-DF5F-A8CA-F3FB-B1034C805DED}"/>
              </a:ext>
            </a:extLst>
          </p:cNvPr>
          <p:cNvSpPr/>
          <p:nvPr/>
        </p:nvSpPr>
        <p:spPr>
          <a:xfrm>
            <a:off x="9911079" y="2553653"/>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6" name="Oval 5">
            <a:extLst>
              <a:ext uri="{FF2B5EF4-FFF2-40B4-BE49-F238E27FC236}">
                <a16:creationId xmlns:a16="http://schemas.microsoft.com/office/drawing/2014/main" id="{3238D263-8310-7AC3-8551-900DFD6245A4}"/>
              </a:ext>
            </a:extLst>
          </p:cNvPr>
          <p:cNvSpPr/>
          <p:nvPr/>
        </p:nvSpPr>
        <p:spPr>
          <a:xfrm>
            <a:off x="5582917" y="2932960"/>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7" name="Oval 6">
            <a:extLst>
              <a:ext uri="{FF2B5EF4-FFF2-40B4-BE49-F238E27FC236}">
                <a16:creationId xmlns:a16="http://schemas.microsoft.com/office/drawing/2014/main" id="{92B5C206-7592-BE77-B93E-9B79899EF13A}"/>
              </a:ext>
            </a:extLst>
          </p:cNvPr>
          <p:cNvSpPr/>
          <p:nvPr/>
        </p:nvSpPr>
        <p:spPr>
          <a:xfrm>
            <a:off x="8468359" y="2967115"/>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8" name="Oval 7">
            <a:extLst>
              <a:ext uri="{FF2B5EF4-FFF2-40B4-BE49-F238E27FC236}">
                <a16:creationId xmlns:a16="http://schemas.microsoft.com/office/drawing/2014/main" id="{E9855755-7BE3-E409-E979-2EDDADEA16FE}"/>
              </a:ext>
            </a:extLst>
          </p:cNvPr>
          <p:cNvSpPr/>
          <p:nvPr/>
        </p:nvSpPr>
        <p:spPr>
          <a:xfrm>
            <a:off x="9850121" y="2967115"/>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9" name="Oval 8">
            <a:extLst>
              <a:ext uri="{FF2B5EF4-FFF2-40B4-BE49-F238E27FC236}">
                <a16:creationId xmlns:a16="http://schemas.microsoft.com/office/drawing/2014/main" id="{64C53DF2-A589-4F01-71D1-E652118584F8}"/>
              </a:ext>
            </a:extLst>
          </p:cNvPr>
          <p:cNvSpPr/>
          <p:nvPr/>
        </p:nvSpPr>
        <p:spPr>
          <a:xfrm>
            <a:off x="5582916" y="3735385"/>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10" name="Oval 9">
            <a:extLst>
              <a:ext uri="{FF2B5EF4-FFF2-40B4-BE49-F238E27FC236}">
                <a16:creationId xmlns:a16="http://schemas.microsoft.com/office/drawing/2014/main" id="{35188A32-46D0-DDD5-37E4-7B1CE67CFD52}"/>
              </a:ext>
            </a:extLst>
          </p:cNvPr>
          <p:cNvSpPr/>
          <p:nvPr/>
        </p:nvSpPr>
        <p:spPr>
          <a:xfrm>
            <a:off x="8468358" y="3735384"/>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
        <p:nvSpPr>
          <p:cNvPr id="13" name="Oval 12">
            <a:extLst>
              <a:ext uri="{FF2B5EF4-FFF2-40B4-BE49-F238E27FC236}">
                <a16:creationId xmlns:a16="http://schemas.microsoft.com/office/drawing/2014/main" id="{04580CB2-A7DE-EF78-B0B0-F542E5B2869B}"/>
              </a:ext>
            </a:extLst>
          </p:cNvPr>
          <p:cNvSpPr/>
          <p:nvPr/>
        </p:nvSpPr>
        <p:spPr>
          <a:xfrm>
            <a:off x="9911079" y="3745956"/>
            <a:ext cx="704427" cy="379307"/>
          </a:xfrm>
          <a:prstGeom prst="ellipse">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27213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9D6BA3-8A80-4E82-0C16-7B72A300041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EFAF67C-4FE6-89A5-2FB2-C5FB73D8A36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t-EE" sz="3200" kern="1200" dirty="0">
                <a:solidFill>
                  <a:schemeClr val="bg1"/>
                </a:solidFill>
                <a:latin typeface="+mj-lt"/>
                <a:ea typeface="+mj-ea"/>
                <a:cs typeface="+mj-cs"/>
              </a:rPr>
              <a:t>Trendid numbrites</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kulud</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teenustele</a:t>
            </a:r>
            <a:endParaRPr lang="en-US" sz="3200" kern="1200" dirty="0">
              <a:solidFill>
                <a:schemeClr val="bg1"/>
              </a:solidFill>
              <a:latin typeface="+mj-lt"/>
              <a:ea typeface="+mj-ea"/>
              <a:cs typeface="+mj-cs"/>
            </a:endParaRPr>
          </a:p>
        </p:txBody>
      </p:sp>
      <p:pic>
        <p:nvPicPr>
          <p:cNvPr id="6" name="image2.png">
            <a:extLst>
              <a:ext uri="{FF2B5EF4-FFF2-40B4-BE49-F238E27FC236}">
                <a16:creationId xmlns:a16="http://schemas.microsoft.com/office/drawing/2014/main" id="{2F8A74B3-EC45-6D03-EA4C-2BE664561089}"/>
              </a:ext>
            </a:extLst>
          </p:cNvPr>
          <p:cNvPicPr>
            <a:picLocks noGrp="1"/>
          </p:cNvPicPr>
          <p:nvPr>
            <p:ph idx="1"/>
          </p:nvPr>
        </p:nvPicPr>
        <p:blipFill>
          <a:blip r:embed="rId3"/>
          <a:stretch>
            <a:fillRect/>
          </a:stretch>
        </p:blipFill>
        <p:spPr>
          <a:xfrm>
            <a:off x="2055628" y="1653962"/>
            <a:ext cx="8200133" cy="4994931"/>
          </a:xfrm>
          <a:prstGeom prst="rect">
            <a:avLst/>
          </a:prstGeom>
        </p:spPr>
      </p:pic>
    </p:spTree>
    <p:extLst>
      <p:ext uri="{BB962C8B-B14F-4D97-AF65-F5344CB8AC3E}">
        <p14:creationId xmlns:p14="http://schemas.microsoft.com/office/powerpoint/2010/main" val="379330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6B9EE9-AFC0-4F9B-EA9E-36A4BA590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A65C5B-74EC-3C2F-98B0-D4752A3D15BA}"/>
              </a:ext>
            </a:extLst>
          </p:cNvPr>
          <p:cNvSpPr>
            <a:spLocks noGrp="1"/>
          </p:cNvSpPr>
          <p:nvPr>
            <p:ph type="title"/>
          </p:nvPr>
        </p:nvSpPr>
        <p:spPr>
          <a:xfrm>
            <a:off x="831850" y="1709738"/>
            <a:ext cx="6551083" cy="2852737"/>
          </a:xfrm>
        </p:spPr>
        <p:txBody>
          <a:bodyPr>
            <a:noAutofit/>
          </a:bodyPr>
          <a:lstStyle/>
          <a:p>
            <a:r>
              <a:rPr lang="et-EE" sz="4800" dirty="0"/>
              <a:t>Kesksed soovitused sotsiaalvaldkonna teenuste korralduse parandamiseks</a:t>
            </a:r>
          </a:p>
        </p:txBody>
      </p:sp>
      <p:sp>
        <p:nvSpPr>
          <p:cNvPr id="5" name="Text Placeholder 4">
            <a:extLst>
              <a:ext uri="{FF2B5EF4-FFF2-40B4-BE49-F238E27FC236}">
                <a16:creationId xmlns:a16="http://schemas.microsoft.com/office/drawing/2014/main" id="{85090CB0-C65A-7662-6904-A40B613ACA13}"/>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118109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77BCC294-84E2-6E98-F452-0CC1C58E2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592FC-8D53-1BCB-4542-C971702DCB06}"/>
              </a:ext>
            </a:extLst>
          </p:cNvPr>
          <p:cNvSpPr>
            <a:spLocks noGrp="1"/>
          </p:cNvSpPr>
          <p:nvPr>
            <p:ph type="title"/>
          </p:nvPr>
        </p:nvSpPr>
        <p:spPr>
          <a:xfrm>
            <a:off x="838200" y="507365"/>
            <a:ext cx="10515600" cy="1325563"/>
          </a:xfrm>
        </p:spPr>
        <p:txBody>
          <a:bodyPr>
            <a:noAutofit/>
          </a:bodyPr>
          <a:lstStyle/>
          <a:p>
            <a:r>
              <a:rPr lang="fi-FI" sz="3200" dirty="0"/>
              <a:t>1. Sotsiaalvaldkonna juhtimiseks tarvilike andmete kogumise ühtlustamine ja automatiseerimine vastava tarkvara abil</a:t>
            </a:r>
            <a:endParaRPr lang="et-EE" sz="3200" dirty="0"/>
          </a:p>
        </p:txBody>
      </p:sp>
      <p:sp>
        <p:nvSpPr>
          <p:cNvPr id="3" name="Content Placeholder 2">
            <a:extLst>
              <a:ext uri="{FF2B5EF4-FFF2-40B4-BE49-F238E27FC236}">
                <a16:creationId xmlns:a16="http://schemas.microsoft.com/office/drawing/2014/main" id="{C6E98881-AA85-093C-A8DA-D3A5E24AF61F}"/>
              </a:ext>
            </a:extLst>
          </p:cNvPr>
          <p:cNvSpPr>
            <a:spLocks noGrp="1"/>
          </p:cNvSpPr>
          <p:nvPr>
            <p:ph idx="1"/>
          </p:nvPr>
        </p:nvSpPr>
        <p:spPr>
          <a:xfrm>
            <a:off x="838200" y="2141537"/>
            <a:ext cx="8536093" cy="4351338"/>
          </a:xfrm>
        </p:spPr>
        <p:txBody>
          <a:bodyPr>
            <a:normAutofit fontScale="62500" lnSpcReduction="20000"/>
          </a:bodyPr>
          <a:lstStyle/>
          <a:p>
            <a:pPr>
              <a:lnSpc>
                <a:spcPct val="107000"/>
              </a:lnSpc>
            </a:pPr>
            <a:r>
              <a:rPr lang="et-EE" dirty="0"/>
              <a:t>teenuse mahtude ja teenuse sees osutatavate erinevate toimingute mahtude mõõtmine aruandluseks ja teenuse juhtimiseks, sh ressursside planeerimiseks ja modelleerimiseks ning tõhususe juhtimiseks;</a:t>
            </a:r>
          </a:p>
          <a:p>
            <a:pPr>
              <a:lnSpc>
                <a:spcPct val="107000"/>
              </a:lnSpc>
            </a:pPr>
            <a:r>
              <a:rPr lang="et-EE" dirty="0"/>
              <a:t>teenuse osutamiseks vajaliku transpordi aja- ja ressursikulu mõõtmine;</a:t>
            </a:r>
          </a:p>
          <a:p>
            <a:pPr>
              <a:lnSpc>
                <a:spcPct val="107000"/>
              </a:lnSpc>
            </a:pPr>
            <a:r>
              <a:rPr lang="et-EE" dirty="0"/>
              <a:t>regulaarne ja süsteemne tagasiside kogumine klientidelt, sh teenuse juhtimiseks ja arendamiseks;</a:t>
            </a:r>
          </a:p>
          <a:p>
            <a:pPr>
              <a:lnSpc>
                <a:spcPct val="107000"/>
              </a:lnSpc>
            </a:pPr>
            <a:r>
              <a:rPr lang="et-EE" dirty="0"/>
              <a:t>andmete kogumise ühtlustamine maakonna üleselt;</a:t>
            </a:r>
          </a:p>
          <a:p>
            <a:pPr>
              <a:lnSpc>
                <a:spcPct val="107000"/>
              </a:lnSpc>
              <a:spcAft>
                <a:spcPts val="800"/>
              </a:spcAft>
            </a:pPr>
            <a:r>
              <a:rPr lang="et-EE" dirty="0"/>
              <a:t>kui täpsemaid andmeid on kogutud vähemalt kuus kuud tuleks selle baasilt teha täiendav teenuste tõhususe analüüs.</a:t>
            </a:r>
          </a:p>
          <a:p>
            <a:pPr marL="0" indent="0">
              <a:lnSpc>
                <a:spcPct val="107000"/>
              </a:lnSpc>
              <a:spcAft>
                <a:spcPts val="800"/>
              </a:spcAft>
              <a:buNone/>
            </a:pPr>
            <a:r>
              <a:rPr lang="et-EE" b="1" dirty="0"/>
              <a:t>Probleem: täna ei ole võimalik täpselt mõõta ja juhtida teenuste tõhusust, andmed on kohati hinnangulised ning ei ole maakonnaüleselt võrreldavad.</a:t>
            </a:r>
          </a:p>
        </p:txBody>
      </p:sp>
    </p:spTree>
    <p:extLst>
      <p:ext uri="{BB962C8B-B14F-4D97-AF65-F5344CB8AC3E}">
        <p14:creationId xmlns:p14="http://schemas.microsoft.com/office/powerpoint/2010/main" val="1584755973"/>
      </p:ext>
    </p:extLst>
  </p:cSld>
  <p:clrMapOvr>
    <a:masterClrMapping/>
  </p:clrMapOvr>
</p:sld>
</file>

<file path=ppt/theme/theme1.xml><?xml version="1.0" encoding="utf-8"?>
<a:theme xmlns:a="http://schemas.openxmlformats.org/drawingml/2006/main" name="Office Theme">
  <a:themeElements>
    <a:clrScheme name="SiLabi CVI">
      <a:dk1>
        <a:srgbClr val="0C3F6C"/>
      </a:dk1>
      <a:lt1>
        <a:sysClr val="window" lastClr="FFFFFF"/>
      </a:lt1>
      <a:dk2>
        <a:srgbClr val="90214F"/>
      </a:dk2>
      <a:lt2>
        <a:srgbClr val="AFDFF9"/>
      </a:lt2>
      <a:accent1>
        <a:srgbClr val="227D8D"/>
      </a:accent1>
      <a:accent2>
        <a:srgbClr val="90214F"/>
      </a:accent2>
      <a:accent3>
        <a:srgbClr val="0C3F6C"/>
      </a:accent3>
      <a:accent4>
        <a:srgbClr val="AFDFF9"/>
      </a:accent4>
      <a:accent5>
        <a:srgbClr val="AFDFF9"/>
      </a:accent5>
      <a:accent6>
        <a:srgbClr val="AFDFF9"/>
      </a:accent6>
      <a:hlink>
        <a:srgbClr val="227D8D"/>
      </a:hlink>
      <a:folHlink>
        <a:srgbClr val="90214F"/>
      </a:folHlink>
    </a:clrScheme>
    <a:fontScheme name="Custom 1">
      <a:majorFont>
        <a:latin typeface="Poppins SemiBold"/>
        <a:ea typeface=""/>
        <a:cs typeface=""/>
      </a:majorFont>
      <a:minorFont>
        <a:latin typeface="Roboto Serif 20pt 20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3126</TotalTime>
  <Words>2159</Words>
  <Application>Microsoft Office PowerPoint</Application>
  <PresentationFormat>Laiekraan</PresentationFormat>
  <Paragraphs>329</Paragraphs>
  <Slides>35</Slides>
  <Notes>17</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35</vt:i4>
      </vt:variant>
    </vt:vector>
  </HeadingPairs>
  <TitlesOfParts>
    <vt:vector size="43" baseType="lpstr">
      <vt:lpstr>Aptos</vt:lpstr>
      <vt:lpstr>Arial</vt:lpstr>
      <vt:lpstr>Poppins</vt:lpstr>
      <vt:lpstr>Poppins SemiBold</vt:lpstr>
      <vt:lpstr>Roboto Serif 20pt</vt:lpstr>
      <vt:lpstr>Roboto Serif 20pt 20pt</vt:lpstr>
      <vt:lpstr>Times New Roman</vt:lpstr>
      <vt:lpstr>Office Theme</vt:lpstr>
      <vt:lpstr>Valga maakonna sotsiaalteenuste arendamise projekt</vt:lpstr>
      <vt:lpstr>Projekti eesmärk ja tegevused</vt:lpstr>
      <vt:lpstr>Arenduspartner</vt:lpstr>
      <vt:lpstr>Valga maakonna sotsiaalvaldkonna ülevaade</vt:lpstr>
      <vt:lpstr>Trendid numbrites: teenuse saajad</vt:lpstr>
      <vt:lpstr>Trendid numbrites: teenusesaajate arv 1000 elaniku kohta</vt:lpstr>
      <vt:lpstr>Trendid numbrites: kulud teenustele</vt:lpstr>
      <vt:lpstr>Kesksed soovitused sotsiaalvaldkonna teenuste korralduse parandamiseks</vt:lpstr>
      <vt:lpstr>1. Sotsiaalvaldkonna juhtimiseks tarvilike andmete kogumise ühtlustamine ja automatiseerimine vastava tarkvara abil</vt:lpstr>
      <vt:lpstr>2. Sotsiaalvaldkonna ressursivajadust ei ole võimalik kompenseerida ainult teenuste efektiivistamisega. </vt:lpstr>
      <vt:lpstr>3. Suurem tähelepanu töökorraldusele, töötajate sotsiaalsetele garantiidele ja ennetustegevusele</vt:lpstr>
      <vt:lpstr>Koduteenus</vt:lpstr>
      <vt:lpstr>Koduteenus</vt:lpstr>
      <vt:lpstr>Esmased koduteenusega seotud arendusvajadused</vt:lpstr>
      <vt:lpstr>Optimeerimisega seotud arendusvõimalused</vt:lpstr>
      <vt:lpstr>Arendusvajadused pikemas perspektiivis</vt:lpstr>
      <vt:lpstr>Soovitused Otepää vallale</vt:lpstr>
      <vt:lpstr>Isikliku abistaja teenus</vt:lpstr>
      <vt:lpstr>Tõhususe parandamisega seotud arendusvõimalused maakonnaüleselt</vt:lpstr>
      <vt:lpstr>Soovitused teenuse täiendavaks arendamiseks maakonnaüleselt</vt:lpstr>
      <vt:lpstr>Tugiisiku teenus</vt:lpstr>
      <vt:lpstr>Tõhususe parandamisega seotud arendusvõimalused maakonnaüleselt</vt:lpstr>
      <vt:lpstr>Soovitused teenuse täiendavaks arendamiseks maakonnaüleselt</vt:lpstr>
      <vt:lpstr>Soovitused Otepää vallale teenuse täiendavaks arendamiseks</vt:lpstr>
      <vt:lpstr>Sotsiaaltransport</vt:lpstr>
      <vt:lpstr>Tõhususe parandamisega seotud arendusvõimalused maakonnaüleselt</vt:lpstr>
      <vt:lpstr>Soovitused Otepää vallale teenuse täiendavaks arendamiseks</vt:lpstr>
      <vt:lpstr>Teised tähelepanu vajavad teenused</vt:lpstr>
      <vt:lpstr>Soovitused maakonna-üleselt</vt:lpstr>
      <vt:lpstr>Soovitused Otepää vallale</vt:lpstr>
      <vt:lpstr>Koduteenuse  disain</vt:lpstr>
      <vt:lpstr>Koduteenuse disaini fookuskohad</vt:lpstr>
      <vt:lpstr>Koduteenuse disaini fookuskohad</vt:lpstr>
      <vt:lpstr>PowerPointi esitlus</vt:lpstr>
      <vt:lpstr>Täname!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Kaie Koppel</dc:creator>
  <cp:lastModifiedBy>Janno Sepp</cp:lastModifiedBy>
  <cp:revision>20</cp:revision>
  <dcterms:created xsi:type="dcterms:W3CDTF">2024-01-16T17:39:13Z</dcterms:created>
  <dcterms:modified xsi:type="dcterms:W3CDTF">2024-12-13T09:46:26Z</dcterms:modified>
</cp:coreProperties>
</file>