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69" r:id="rId15"/>
    <p:sldId id="271" r:id="rId16"/>
    <p:sldId id="272" r:id="rId17"/>
    <p:sldId id="270"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2" d="100"/>
          <a:sy n="72" d="100"/>
        </p:scale>
        <p:origin x="-198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aunepast:Documents:Otep&#228;&#228;:Imago.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aunepast:Documents:Otep&#228;&#228;:Vanu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aunepast:Documents:Otep&#228;&#228;:Vanu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aunepast:Documents:Otep&#228;&#228;:Tegevusala.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aunepast:Documents:Otep&#228;&#228;:Hinnang%20elukohale.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aunepast:Documents:Otep&#228;&#228;:Hinnang%20elukohale.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aunepast:Documents:Otep&#228;&#228;:Hinnang%20elukohale.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Macintosh%20HD:Users:aunepast:Documents:Otep&#228;&#228;:Sugu.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Macintosh%20HD:Users:aunepast:Documents:Otep&#228;&#228;:Sugu.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Otepää</a:t>
            </a:r>
            <a:r>
              <a:rPr lang="en-US" baseline="0"/>
              <a:t> valla kuvand</a:t>
            </a:r>
            <a:endParaRPr lang="en-US"/>
          </a:p>
        </c:rich>
      </c:tx>
      <c:layout/>
      <c:overlay val="0"/>
    </c:title>
    <c:autoTitleDeleted val="0"/>
    <c:plotArea>
      <c:layout/>
      <c:barChart>
        <c:barDir val="bar"/>
        <c:grouping val="clustered"/>
        <c:varyColors val="0"/>
        <c:ser>
          <c:idx val="0"/>
          <c:order val="0"/>
          <c:invertIfNegative val="0"/>
          <c:cat>
            <c:strRef>
              <c:f>imago!$A$29:$A$37</c:f>
              <c:strCache>
                <c:ptCount val="9"/>
                <c:pt idx="0">
                  <c:v>üleolev</c:v>
                </c:pt>
                <c:pt idx="1">
                  <c:v>jõuline</c:v>
                </c:pt>
                <c:pt idx="2">
                  <c:v>kahanev</c:v>
                </c:pt>
                <c:pt idx="3">
                  <c:v>kiire</c:v>
                </c:pt>
                <c:pt idx="4">
                  <c:v>sõbralik</c:v>
                </c:pt>
                <c:pt idx="5">
                  <c:v>arenev</c:v>
                </c:pt>
                <c:pt idx="6">
                  <c:v>avatud</c:v>
                </c:pt>
                <c:pt idx="7">
                  <c:v>turvaline</c:v>
                </c:pt>
                <c:pt idx="8">
                  <c:v>oma</c:v>
                </c:pt>
              </c:strCache>
            </c:strRef>
          </c:cat>
          <c:val>
            <c:numRef>
              <c:f>imago!$B$29:$B$37</c:f>
              <c:numCache>
                <c:formatCode>General</c:formatCode>
                <c:ptCount val="9"/>
                <c:pt idx="0">
                  <c:v>0.11</c:v>
                </c:pt>
                <c:pt idx="1">
                  <c:v>0.22</c:v>
                </c:pt>
                <c:pt idx="2">
                  <c:v>0.23</c:v>
                </c:pt>
                <c:pt idx="3">
                  <c:v>0.36</c:v>
                </c:pt>
                <c:pt idx="4">
                  <c:v>0.77</c:v>
                </c:pt>
                <c:pt idx="5">
                  <c:v>0.82</c:v>
                </c:pt>
                <c:pt idx="6">
                  <c:v>1.2</c:v>
                </c:pt>
                <c:pt idx="7">
                  <c:v>1.45</c:v>
                </c:pt>
                <c:pt idx="8">
                  <c:v>1.82</c:v>
                </c:pt>
              </c:numCache>
            </c:numRef>
          </c:val>
        </c:ser>
        <c:dLbls>
          <c:showLegendKey val="0"/>
          <c:showVal val="0"/>
          <c:showCatName val="0"/>
          <c:showSerName val="0"/>
          <c:showPercent val="0"/>
          <c:showBubbleSize val="0"/>
        </c:dLbls>
        <c:gapWidth val="150"/>
        <c:axId val="2061014120"/>
        <c:axId val="2117292152"/>
      </c:barChart>
      <c:catAx>
        <c:axId val="2061014120"/>
        <c:scaling>
          <c:orientation val="minMax"/>
        </c:scaling>
        <c:delete val="0"/>
        <c:axPos val="l"/>
        <c:majorTickMark val="out"/>
        <c:minorTickMark val="none"/>
        <c:tickLblPos val="nextTo"/>
        <c:crossAx val="2117292152"/>
        <c:crosses val="autoZero"/>
        <c:auto val="1"/>
        <c:lblAlgn val="ctr"/>
        <c:lblOffset val="100"/>
        <c:noMultiLvlLbl val="0"/>
      </c:catAx>
      <c:valAx>
        <c:axId val="2117292152"/>
        <c:scaling>
          <c:orientation val="minMax"/>
        </c:scaling>
        <c:delete val="0"/>
        <c:axPos val="b"/>
        <c:majorGridlines/>
        <c:numFmt formatCode="General" sourceLinked="1"/>
        <c:majorTickMark val="out"/>
        <c:minorTickMark val="none"/>
        <c:tickLblPos val="nextTo"/>
        <c:crossAx val="2061014120"/>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Vanuse kasvades tajutakse valda oma ja samas</a:t>
            </a:r>
            <a:r>
              <a:rPr lang="en-US" baseline="0"/>
              <a:t> üleolevamana</a:t>
            </a:r>
            <a:r>
              <a:rPr lang="en-US"/>
              <a:t> </a:t>
            </a:r>
          </a:p>
        </c:rich>
      </c:tx>
      <c:layout/>
      <c:overlay val="0"/>
    </c:title>
    <c:autoTitleDeleted val="0"/>
    <c:plotArea>
      <c:layout/>
      <c:barChart>
        <c:barDir val="col"/>
        <c:grouping val="clustered"/>
        <c:varyColors val="0"/>
        <c:ser>
          <c:idx val="0"/>
          <c:order val="0"/>
          <c:tx>
            <c:strRef>
              <c:f>Imago!$K$24</c:f>
              <c:strCache>
                <c:ptCount val="1"/>
                <c:pt idx="0">
                  <c:v>oma</c:v>
                </c:pt>
              </c:strCache>
            </c:strRef>
          </c:tx>
          <c:invertIfNegative val="0"/>
          <c:cat>
            <c:strRef>
              <c:f>Imago!$J$25:$J$28</c:f>
              <c:strCache>
                <c:ptCount val="4"/>
                <c:pt idx="0">
                  <c:v>15-18</c:v>
                </c:pt>
                <c:pt idx="1">
                  <c:v>19-35</c:v>
                </c:pt>
                <c:pt idx="2">
                  <c:v>36-55</c:v>
                </c:pt>
                <c:pt idx="3">
                  <c:v>56...</c:v>
                </c:pt>
              </c:strCache>
            </c:strRef>
          </c:cat>
          <c:val>
            <c:numRef>
              <c:f>Imago!$K$25:$K$28</c:f>
              <c:numCache>
                <c:formatCode>General</c:formatCode>
                <c:ptCount val="4"/>
                <c:pt idx="0">
                  <c:v>1.59</c:v>
                </c:pt>
                <c:pt idx="1">
                  <c:v>1.4</c:v>
                </c:pt>
                <c:pt idx="2">
                  <c:v>2.0</c:v>
                </c:pt>
                <c:pt idx="3">
                  <c:v>2.82</c:v>
                </c:pt>
              </c:numCache>
            </c:numRef>
          </c:val>
        </c:ser>
        <c:ser>
          <c:idx val="1"/>
          <c:order val="1"/>
          <c:tx>
            <c:strRef>
              <c:f>Imago!$L$24</c:f>
              <c:strCache>
                <c:ptCount val="1"/>
                <c:pt idx="0">
                  <c:v>üleolev</c:v>
                </c:pt>
              </c:strCache>
            </c:strRef>
          </c:tx>
          <c:invertIfNegative val="0"/>
          <c:cat>
            <c:strRef>
              <c:f>Imago!$J$25:$J$28</c:f>
              <c:strCache>
                <c:ptCount val="4"/>
                <c:pt idx="0">
                  <c:v>15-18</c:v>
                </c:pt>
                <c:pt idx="1">
                  <c:v>19-35</c:v>
                </c:pt>
                <c:pt idx="2">
                  <c:v>36-55</c:v>
                </c:pt>
                <c:pt idx="3">
                  <c:v>56...</c:v>
                </c:pt>
              </c:strCache>
            </c:strRef>
          </c:cat>
          <c:val>
            <c:numRef>
              <c:f>Imago!$L$25:$L$28</c:f>
              <c:numCache>
                <c:formatCode>General</c:formatCode>
                <c:ptCount val="4"/>
                <c:pt idx="0">
                  <c:v>-0.18</c:v>
                </c:pt>
                <c:pt idx="1">
                  <c:v>0.3</c:v>
                </c:pt>
                <c:pt idx="2">
                  <c:v>0.58</c:v>
                </c:pt>
                <c:pt idx="3">
                  <c:v>0.67</c:v>
                </c:pt>
              </c:numCache>
            </c:numRef>
          </c:val>
        </c:ser>
        <c:dLbls>
          <c:showLegendKey val="0"/>
          <c:showVal val="0"/>
          <c:showCatName val="0"/>
          <c:showSerName val="0"/>
          <c:showPercent val="0"/>
          <c:showBubbleSize val="0"/>
        </c:dLbls>
        <c:gapWidth val="150"/>
        <c:axId val="-2108882232"/>
        <c:axId val="-2108879256"/>
      </c:barChart>
      <c:catAx>
        <c:axId val="-2108882232"/>
        <c:scaling>
          <c:orientation val="minMax"/>
        </c:scaling>
        <c:delete val="0"/>
        <c:axPos val="b"/>
        <c:majorTickMark val="out"/>
        <c:minorTickMark val="none"/>
        <c:tickLblPos val="nextTo"/>
        <c:crossAx val="-2108879256"/>
        <c:crosses val="autoZero"/>
        <c:auto val="1"/>
        <c:lblAlgn val="ctr"/>
        <c:lblOffset val="100"/>
        <c:noMultiLvlLbl val="0"/>
      </c:catAx>
      <c:valAx>
        <c:axId val="-2108879256"/>
        <c:scaling>
          <c:orientation val="minMax"/>
        </c:scaling>
        <c:delete val="0"/>
        <c:axPos val="l"/>
        <c:majorGridlines/>
        <c:numFmt formatCode="General" sourceLinked="1"/>
        <c:majorTickMark val="out"/>
        <c:minorTickMark val="none"/>
        <c:tickLblPos val="nextTo"/>
        <c:crossAx val="-2108882232"/>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Otepää</a:t>
            </a:r>
            <a:r>
              <a:rPr lang="en-US" baseline="0"/>
              <a:t> valla imago erinevates vanusegruppides</a:t>
            </a:r>
            <a:endParaRPr lang="en-US"/>
          </a:p>
        </c:rich>
      </c:tx>
      <c:layout/>
      <c:overlay val="0"/>
    </c:title>
    <c:autoTitleDeleted val="0"/>
    <c:plotArea>
      <c:layout/>
      <c:lineChart>
        <c:grouping val="standard"/>
        <c:varyColors val="0"/>
        <c:ser>
          <c:idx val="0"/>
          <c:order val="0"/>
          <c:tx>
            <c:strRef>
              <c:f>Imago!$B$1</c:f>
              <c:strCache>
                <c:ptCount val="1"/>
                <c:pt idx="0">
                  <c:v>15-18</c:v>
                </c:pt>
              </c:strCache>
            </c:strRef>
          </c:tx>
          <c:marker>
            <c:symbol val="none"/>
          </c:marker>
          <c:cat>
            <c:strRef>
              <c:f>Imago!$A$2:$A$10</c:f>
              <c:strCache>
                <c:ptCount val="9"/>
                <c:pt idx="0">
                  <c:v>kiire</c:v>
                </c:pt>
                <c:pt idx="1">
                  <c:v>oma</c:v>
                </c:pt>
                <c:pt idx="2">
                  <c:v>avatud</c:v>
                </c:pt>
                <c:pt idx="3">
                  <c:v>jõuline</c:v>
                </c:pt>
                <c:pt idx="4">
                  <c:v>kahanev</c:v>
                </c:pt>
                <c:pt idx="5">
                  <c:v>arenev</c:v>
                </c:pt>
                <c:pt idx="6">
                  <c:v>üleolev</c:v>
                </c:pt>
                <c:pt idx="7">
                  <c:v>turvaline</c:v>
                </c:pt>
                <c:pt idx="8">
                  <c:v>sõbralik</c:v>
                </c:pt>
              </c:strCache>
            </c:strRef>
          </c:cat>
          <c:val>
            <c:numRef>
              <c:f>Imago!$B$2:$B$10</c:f>
              <c:numCache>
                <c:formatCode>General</c:formatCode>
                <c:ptCount val="9"/>
                <c:pt idx="0">
                  <c:v>0.41</c:v>
                </c:pt>
                <c:pt idx="1">
                  <c:v>1.59</c:v>
                </c:pt>
                <c:pt idx="2">
                  <c:v>1.37</c:v>
                </c:pt>
                <c:pt idx="3">
                  <c:v>0.16</c:v>
                </c:pt>
                <c:pt idx="4">
                  <c:v>0.16</c:v>
                </c:pt>
                <c:pt idx="5">
                  <c:v>0.81</c:v>
                </c:pt>
                <c:pt idx="6">
                  <c:v>-0.18</c:v>
                </c:pt>
                <c:pt idx="7">
                  <c:v>1.14</c:v>
                </c:pt>
                <c:pt idx="8">
                  <c:v>0.88</c:v>
                </c:pt>
              </c:numCache>
            </c:numRef>
          </c:val>
          <c:smooth val="0"/>
        </c:ser>
        <c:ser>
          <c:idx val="1"/>
          <c:order val="1"/>
          <c:tx>
            <c:strRef>
              <c:f>Imago!$C$1</c:f>
              <c:strCache>
                <c:ptCount val="1"/>
                <c:pt idx="0">
                  <c:v>19-35</c:v>
                </c:pt>
              </c:strCache>
            </c:strRef>
          </c:tx>
          <c:spPr>
            <a:ln>
              <a:solidFill>
                <a:srgbClr val="800000"/>
              </a:solidFill>
            </a:ln>
          </c:spPr>
          <c:marker>
            <c:symbol val="none"/>
          </c:marker>
          <c:cat>
            <c:strRef>
              <c:f>Imago!$A$2:$A$10</c:f>
              <c:strCache>
                <c:ptCount val="9"/>
                <c:pt idx="0">
                  <c:v>kiire</c:v>
                </c:pt>
                <c:pt idx="1">
                  <c:v>oma</c:v>
                </c:pt>
                <c:pt idx="2">
                  <c:v>avatud</c:v>
                </c:pt>
                <c:pt idx="3">
                  <c:v>jõuline</c:v>
                </c:pt>
                <c:pt idx="4">
                  <c:v>kahanev</c:v>
                </c:pt>
                <c:pt idx="5">
                  <c:v>arenev</c:v>
                </c:pt>
                <c:pt idx="6">
                  <c:v>üleolev</c:v>
                </c:pt>
                <c:pt idx="7">
                  <c:v>turvaline</c:v>
                </c:pt>
                <c:pt idx="8">
                  <c:v>sõbralik</c:v>
                </c:pt>
              </c:strCache>
            </c:strRef>
          </c:cat>
          <c:val>
            <c:numRef>
              <c:f>Imago!$C$2:$C$10</c:f>
              <c:numCache>
                <c:formatCode>General</c:formatCode>
                <c:ptCount val="9"/>
                <c:pt idx="0">
                  <c:v>0.1</c:v>
                </c:pt>
                <c:pt idx="1">
                  <c:v>1.4</c:v>
                </c:pt>
                <c:pt idx="2">
                  <c:v>0.8</c:v>
                </c:pt>
                <c:pt idx="3">
                  <c:v>0.8</c:v>
                </c:pt>
                <c:pt idx="4">
                  <c:v>0.2</c:v>
                </c:pt>
                <c:pt idx="5">
                  <c:v>1.2</c:v>
                </c:pt>
                <c:pt idx="6">
                  <c:v>0.3</c:v>
                </c:pt>
                <c:pt idx="7">
                  <c:v>1.9</c:v>
                </c:pt>
                <c:pt idx="8">
                  <c:v>0.9</c:v>
                </c:pt>
              </c:numCache>
            </c:numRef>
          </c:val>
          <c:smooth val="0"/>
        </c:ser>
        <c:ser>
          <c:idx val="2"/>
          <c:order val="2"/>
          <c:tx>
            <c:strRef>
              <c:f>Imago!$D$1</c:f>
              <c:strCache>
                <c:ptCount val="1"/>
                <c:pt idx="0">
                  <c:v>36-55</c:v>
                </c:pt>
              </c:strCache>
            </c:strRef>
          </c:tx>
          <c:spPr>
            <a:ln>
              <a:solidFill>
                <a:srgbClr val="FF0000"/>
              </a:solidFill>
            </a:ln>
          </c:spPr>
          <c:marker>
            <c:symbol val="none"/>
          </c:marker>
          <c:cat>
            <c:strRef>
              <c:f>Imago!$A$2:$A$10</c:f>
              <c:strCache>
                <c:ptCount val="9"/>
                <c:pt idx="0">
                  <c:v>kiire</c:v>
                </c:pt>
                <c:pt idx="1">
                  <c:v>oma</c:v>
                </c:pt>
                <c:pt idx="2">
                  <c:v>avatud</c:v>
                </c:pt>
                <c:pt idx="3">
                  <c:v>jõuline</c:v>
                </c:pt>
                <c:pt idx="4">
                  <c:v>kahanev</c:v>
                </c:pt>
                <c:pt idx="5">
                  <c:v>arenev</c:v>
                </c:pt>
                <c:pt idx="6">
                  <c:v>üleolev</c:v>
                </c:pt>
                <c:pt idx="7">
                  <c:v>turvaline</c:v>
                </c:pt>
                <c:pt idx="8">
                  <c:v>sõbralik</c:v>
                </c:pt>
              </c:strCache>
            </c:strRef>
          </c:cat>
          <c:val>
            <c:numRef>
              <c:f>Imago!$D$2:$D$10</c:f>
              <c:numCache>
                <c:formatCode>General</c:formatCode>
                <c:ptCount val="9"/>
                <c:pt idx="0">
                  <c:v>0.21</c:v>
                </c:pt>
                <c:pt idx="1">
                  <c:v>2.0</c:v>
                </c:pt>
                <c:pt idx="2">
                  <c:v>0.89</c:v>
                </c:pt>
                <c:pt idx="3">
                  <c:v>-0.11</c:v>
                </c:pt>
                <c:pt idx="4">
                  <c:v>0.61</c:v>
                </c:pt>
                <c:pt idx="5">
                  <c:v>1.11</c:v>
                </c:pt>
                <c:pt idx="6">
                  <c:v>0.58</c:v>
                </c:pt>
                <c:pt idx="7">
                  <c:v>1.84</c:v>
                </c:pt>
                <c:pt idx="8">
                  <c:v>0.32</c:v>
                </c:pt>
              </c:numCache>
            </c:numRef>
          </c:val>
          <c:smooth val="0"/>
        </c:ser>
        <c:ser>
          <c:idx val="3"/>
          <c:order val="3"/>
          <c:tx>
            <c:strRef>
              <c:f>Imago!$E$1</c:f>
              <c:strCache>
                <c:ptCount val="1"/>
                <c:pt idx="0">
                  <c:v>56...</c:v>
                </c:pt>
              </c:strCache>
            </c:strRef>
          </c:tx>
          <c:marker>
            <c:symbol val="none"/>
          </c:marker>
          <c:cat>
            <c:strRef>
              <c:f>Imago!$A$2:$A$10</c:f>
              <c:strCache>
                <c:ptCount val="9"/>
                <c:pt idx="0">
                  <c:v>kiire</c:v>
                </c:pt>
                <c:pt idx="1">
                  <c:v>oma</c:v>
                </c:pt>
                <c:pt idx="2">
                  <c:v>avatud</c:v>
                </c:pt>
                <c:pt idx="3">
                  <c:v>jõuline</c:v>
                </c:pt>
                <c:pt idx="4">
                  <c:v>kahanev</c:v>
                </c:pt>
                <c:pt idx="5">
                  <c:v>arenev</c:v>
                </c:pt>
                <c:pt idx="6">
                  <c:v>üleolev</c:v>
                </c:pt>
                <c:pt idx="7">
                  <c:v>turvaline</c:v>
                </c:pt>
                <c:pt idx="8">
                  <c:v>sõbralik</c:v>
                </c:pt>
              </c:strCache>
            </c:strRef>
          </c:cat>
          <c:val>
            <c:numRef>
              <c:f>Imago!$E$2:$E$10</c:f>
              <c:numCache>
                <c:formatCode>General</c:formatCode>
                <c:ptCount val="9"/>
                <c:pt idx="0">
                  <c:v>0.78</c:v>
                </c:pt>
                <c:pt idx="1">
                  <c:v>2.82</c:v>
                </c:pt>
                <c:pt idx="2">
                  <c:v>1.22</c:v>
                </c:pt>
                <c:pt idx="3">
                  <c:v>0.07</c:v>
                </c:pt>
                <c:pt idx="4">
                  <c:v>0.0</c:v>
                </c:pt>
                <c:pt idx="5">
                  <c:v>0.87</c:v>
                </c:pt>
                <c:pt idx="6">
                  <c:v>0.67</c:v>
                </c:pt>
                <c:pt idx="7">
                  <c:v>2.11</c:v>
                </c:pt>
                <c:pt idx="8">
                  <c:v>0.89</c:v>
                </c:pt>
              </c:numCache>
            </c:numRef>
          </c:val>
          <c:smooth val="0"/>
        </c:ser>
        <c:dLbls>
          <c:showLegendKey val="0"/>
          <c:showVal val="0"/>
          <c:showCatName val="0"/>
          <c:showSerName val="0"/>
          <c:showPercent val="0"/>
          <c:showBubbleSize val="0"/>
        </c:dLbls>
        <c:marker val="1"/>
        <c:smooth val="0"/>
        <c:axId val="2145891064"/>
        <c:axId val="2126304648"/>
      </c:lineChart>
      <c:catAx>
        <c:axId val="2145891064"/>
        <c:scaling>
          <c:orientation val="minMax"/>
        </c:scaling>
        <c:delete val="0"/>
        <c:axPos val="b"/>
        <c:majorTickMark val="out"/>
        <c:minorTickMark val="none"/>
        <c:tickLblPos val="nextTo"/>
        <c:crossAx val="2126304648"/>
        <c:crosses val="autoZero"/>
        <c:auto val="1"/>
        <c:lblAlgn val="ctr"/>
        <c:lblOffset val="100"/>
        <c:noMultiLvlLbl val="0"/>
      </c:catAx>
      <c:valAx>
        <c:axId val="2126304648"/>
        <c:scaling>
          <c:orientation val="minMax"/>
        </c:scaling>
        <c:delete val="0"/>
        <c:axPos val="l"/>
        <c:majorGridlines/>
        <c:numFmt formatCode="General" sourceLinked="1"/>
        <c:majorTickMark val="out"/>
        <c:minorTickMark val="none"/>
        <c:tickLblPos val="nextTo"/>
        <c:crossAx val="2145891064"/>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Valla</a:t>
            </a:r>
            <a:r>
              <a:rPr lang="en-US" baseline="0"/>
              <a:t> imago eri gruppides</a:t>
            </a:r>
            <a:endParaRPr lang="en-US"/>
          </a:p>
        </c:rich>
      </c:tx>
      <c:layout/>
      <c:overlay val="0"/>
    </c:title>
    <c:autoTitleDeleted val="0"/>
    <c:plotArea>
      <c:layout/>
      <c:lineChart>
        <c:grouping val="standard"/>
        <c:varyColors val="0"/>
        <c:ser>
          <c:idx val="0"/>
          <c:order val="0"/>
          <c:tx>
            <c:strRef>
              <c:f>imago!$B$15</c:f>
              <c:strCache>
                <c:ptCount val="1"/>
                <c:pt idx="0">
                  <c:v>õpilane</c:v>
                </c:pt>
              </c:strCache>
            </c:strRef>
          </c:tx>
          <c:spPr>
            <a:ln>
              <a:solidFill>
                <a:srgbClr val="FF0000"/>
              </a:solidFill>
            </a:ln>
          </c:spPr>
          <c:marker>
            <c:symbol val="none"/>
          </c:marker>
          <c:cat>
            <c:strRef>
              <c:f>imago!$A$16:$A$24</c:f>
              <c:strCache>
                <c:ptCount val="9"/>
                <c:pt idx="0">
                  <c:v>kiire</c:v>
                </c:pt>
                <c:pt idx="1">
                  <c:v>oma</c:v>
                </c:pt>
                <c:pt idx="2">
                  <c:v>avatud</c:v>
                </c:pt>
                <c:pt idx="3">
                  <c:v>jõuline</c:v>
                </c:pt>
                <c:pt idx="4">
                  <c:v>kahanev</c:v>
                </c:pt>
                <c:pt idx="5">
                  <c:v>arenev</c:v>
                </c:pt>
                <c:pt idx="6">
                  <c:v>üleolev</c:v>
                </c:pt>
                <c:pt idx="7">
                  <c:v>turvaline</c:v>
                </c:pt>
                <c:pt idx="8">
                  <c:v>sõbralik</c:v>
                </c:pt>
              </c:strCache>
            </c:strRef>
          </c:cat>
          <c:val>
            <c:numRef>
              <c:f>imago!$B$16:$B$24</c:f>
              <c:numCache>
                <c:formatCode>General</c:formatCode>
                <c:ptCount val="9"/>
                <c:pt idx="0">
                  <c:v>0.25</c:v>
                </c:pt>
                <c:pt idx="1">
                  <c:v>1.67</c:v>
                </c:pt>
                <c:pt idx="2">
                  <c:v>1.32</c:v>
                </c:pt>
                <c:pt idx="3">
                  <c:v>0.19</c:v>
                </c:pt>
                <c:pt idx="4">
                  <c:v>0.19</c:v>
                </c:pt>
                <c:pt idx="5">
                  <c:v>0.84</c:v>
                </c:pt>
                <c:pt idx="6">
                  <c:v>-0.19</c:v>
                </c:pt>
                <c:pt idx="7">
                  <c:v>1.22</c:v>
                </c:pt>
                <c:pt idx="8">
                  <c:v>0.9</c:v>
                </c:pt>
              </c:numCache>
            </c:numRef>
          </c:val>
          <c:smooth val="0"/>
        </c:ser>
        <c:ser>
          <c:idx val="1"/>
          <c:order val="1"/>
          <c:tx>
            <c:strRef>
              <c:f>imago!$C$15</c:f>
              <c:strCache>
                <c:ptCount val="1"/>
                <c:pt idx="0">
                  <c:v>ametnik</c:v>
                </c:pt>
              </c:strCache>
            </c:strRef>
          </c:tx>
          <c:marker>
            <c:symbol val="none"/>
          </c:marker>
          <c:cat>
            <c:strRef>
              <c:f>imago!$A$16:$A$24</c:f>
              <c:strCache>
                <c:ptCount val="9"/>
                <c:pt idx="0">
                  <c:v>kiire</c:v>
                </c:pt>
                <c:pt idx="1">
                  <c:v>oma</c:v>
                </c:pt>
                <c:pt idx="2">
                  <c:v>avatud</c:v>
                </c:pt>
                <c:pt idx="3">
                  <c:v>jõuline</c:v>
                </c:pt>
                <c:pt idx="4">
                  <c:v>kahanev</c:v>
                </c:pt>
                <c:pt idx="5">
                  <c:v>arenev</c:v>
                </c:pt>
                <c:pt idx="6">
                  <c:v>üleolev</c:v>
                </c:pt>
                <c:pt idx="7">
                  <c:v>turvaline</c:v>
                </c:pt>
                <c:pt idx="8">
                  <c:v>sõbralik</c:v>
                </c:pt>
              </c:strCache>
            </c:strRef>
          </c:cat>
          <c:val>
            <c:numRef>
              <c:f>imago!$C$16:$C$24</c:f>
              <c:numCache>
                <c:formatCode>General</c:formatCode>
                <c:ptCount val="9"/>
                <c:pt idx="0">
                  <c:v>1.11</c:v>
                </c:pt>
                <c:pt idx="1">
                  <c:v>2.21</c:v>
                </c:pt>
                <c:pt idx="2">
                  <c:v>1.16</c:v>
                </c:pt>
                <c:pt idx="3">
                  <c:v>0.53</c:v>
                </c:pt>
                <c:pt idx="4">
                  <c:v>0.58</c:v>
                </c:pt>
                <c:pt idx="5">
                  <c:v>1.42</c:v>
                </c:pt>
                <c:pt idx="6">
                  <c:v>0.79</c:v>
                </c:pt>
                <c:pt idx="7">
                  <c:v>2.0</c:v>
                </c:pt>
                <c:pt idx="8">
                  <c:v>0.32</c:v>
                </c:pt>
              </c:numCache>
            </c:numRef>
          </c:val>
          <c:smooth val="0"/>
        </c:ser>
        <c:ser>
          <c:idx val="2"/>
          <c:order val="2"/>
          <c:tx>
            <c:strRef>
              <c:f>imago!$D$15</c:f>
              <c:strCache>
                <c:ptCount val="1"/>
                <c:pt idx="0">
                  <c:v>ettevõtja</c:v>
                </c:pt>
              </c:strCache>
            </c:strRef>
          </c:tx>
          <c:marker>
            <c:symbol val="none"/>
          </c:marker>
          <c:cat>
            <c:strRef>
              <c:f>imago!$A$16:$A$24</c:f>
              <c:strCache>
                <c:ptCount val="9"/>
                <c:pt idx="0">
                  <c:v>kiire</c:v>
                </c:pt>
                <c:pt idx="1">
                  <c:v>oma</c:v>
                </c:pt>
                <c:pt idx="2">
                  <c:v>avatud</c:v>
                </c:pt>
                <c:pt idx="3">
                  <c:v>jõuline</c:v>
                </c:pt>
                <c:pt idx="4">
                  <c:v>kahanev</c:v>
                </c:pt>
                <c:pt idx="5">
                  <c:v>arenev</c:v>
                </c:pt>
                <c:pt idx="6">
                  <c:v>üleolev</c:v>
                </c:pt>
                <c:pt idx="7">
                  <c:v>turvaline</c:v>
                </c:pt>
                <c:pt idx="8">
                  <c:v>sõbralik</c:v>
                </c:pt>
              </c:strCache>
            </c:strRef>
          </c:cat>
          <c:val>
            <c:numRef>
              <c:f>imago!$D$16:$D$24</c:f>
              <c:numCache>
                <c:formatCode>General</c:formatCode>
                <c:ptCount val="9"/>
                <c:pt idx="0">
                  <c:v>-0.3</c:v>
                </c:pt>
                <c:pt idx="1">
                  <c:v>1.9</c:v>
                </c:pt>
                <c:pt idx="2">
                  <c:v>0.7</c:v>
                </c:pt>
                <c:pt idx="3">
                  <c:v>0.4</c:v>
                </c:pt>
                <c:pt idx="4">
                  <c:v>0.89</c:v>
                </c:pt>
                <c:pt idx="5">
                  <c:v>0.6</c:v>
                </c:pt>
                <c:pt idx="6">
                  <c:v>0.4</c:v>
                </c:pt>
                <c:pt idx="7">
                  <c:v>1.5</c:v>
                </c:pt>
                <c:pt idx="8">
                  <c:v>0.3</c:v>
                </c:pt>
              </c:numCache>
            </c:numRef>
          </c:val>
          <c:smooth val="0"/>
        </c:ser>
        <c:dLbls>
          <c:showLegendKey val="0"/>
          <c:showVal val="0"/>
          <c:showCatName val="0"/>
          <c:showSerName val="0"/>
          <c:showPercent val="0"/>
          <c:showBubbleSize val="0"/>
        </c:dLbls>
        <c:marker val="1"/>
        <c:smooth val="0"/>
        <c:axId val="2146322104"/>
        <c:axId val="2145890168"/>
      </c:lineChart>
      <c:catAx>
        <c:axId val="2146322104"/>
        <c:scaling>
          <c:orientation val="minMax"/>
        </c:scaling>
        <c:delete val="0"/>
        <c:axPos val="b"/>
        <c:majorTickMark val="out"/>
        <c:minorTickMark val="none"/>
        <c:tickLblPos val="nextTo"/>
        <c:crossAx val="2145890168"/>
        <c:crosses val="autoZero"/>
        <c:auto val="1"/>
        <c:lblAlgn val="ctr"/>
        <c:lblOffset val="100"/>
        <c:noMultiLvlLbl val="0"/>
      </c:catAx>
      <c:valAx>
        <c:axId val="2145890168"/>
        <c:scaling>
          <c:orientation val="minMax"/>
        </c:scaling>
        <c:delete val="0"/>
        <c:axPos val="l"/>
        <c:majorGridlines/>
        <c:numFmt formatCode="General" sourceLinked="1"/>
        <c:majorTickMark val="out"/>
        <c:minorTickMark val="none"/>
        <c:tickLblPos val="nextTo"/>
        <c:crossAx val="2146322104"/>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Otepää kui elukoha imago sõltuvalt elukeskkonna</a:t>
            </a:r>
            <a:r>
              <a:rPr lang="en-US" baseline="0"/>
              <a:t> hinnangule</a:t>
            </a:r>
            <a:endParaRPr lang="en-US"/>
          </a:p>
        </c:rich>
      </c:tx>
      <c:layout/>
      <c:overlay val="0"/>
    </c:title>
    <c:autoTitleDeleted val="0"/>
    <c:plotArea>
      <c:layout/>
      <c:lineChart>
        <c:grouping val="standard"/>
        <c:varyColors val="0"/>
        <c:ser>
          <c:idx val="0"/>
          <c:order val="0"/>
          <c:tx>
            <c:strRef>
              <c:f>Sheet1!$B$12</c:f>
              <c:strCache>
                <c:ptCount val="1"/>
                <c:pt idx="0">
                  <c:v>hea</c:v>
                </c:pt>
              </c:strCache>
            </c:strRef>
          </c:tx>
          <c:spPr>
            <a:ln>
              <a:solidFill>
                <a:srgbClr val="FF0000"/>
              </a:solidFill>
            </a:ln>
          </c:spPr>
          <c:marker>
            <c:symbol val="none"/>
          </c:marker>
          <c:cat>
            <c:strRef>
              <c:f>Sheet1!$A$13:$A$21</c:f>
              <c:strCache>
                <c:ptCount val="9"/>
                <c:pt idx="0">
                  <c:v>oma</c:v>
                </c:pt>
                <c:pt idx="1">
                  <c:v>turvaline</c:v>
                </c:pt>
                <c:pt idx="2">
                  <c:v>avatud</c:v>
                </c:pt>
                <c:pt idx="3">
                  <c:v>arenev</c:v>
                </c:pt>
                <c:pt idx="4">
                  <c:v>sõbralik</c:v>
                </c:pt>
                <c:pt idx="5">
                  <c:v>kiire</c:v>
                </c:pt>
                <c:pt idx="6">
                  <c:v>jõuline</c:v>
                </c:pt>
                <c:pt idx="7">
                  <c:v>võrdne</c:v>
                </c:pt>
                <c:pt idx="8">
                  <c:v>kahanev</c:v>
                </c:pt>
              </c:strCache>
            </c:strRef>
          </c:cat>
          <c:val>
            <c:numRef>
              <c:f>Sheet1!$B$13:$B$21</c:f>
              <c:numCache>
                <c:formatCode>General</c:formatCode>
                <c:ptCount val="9"/>
                <c:pt idx="0">
                  <c:v>2.05</c:v>
                </c:pt>
                <c:pt idx="1">
                  <c:v>1.66</c:v>
                </c:pt>
                <c:pt idx="2">
                  <c:v>1.28</c:v>
                </c:pt>
                <c:pt idx="3">
                  <c:v>1.18</c:v>
                </c:pt>
                <c:pt idx="4">
                  <c:v>0.97</c:v>
                </c:pt>
                <c:pt idx="5">
                  <c:v>0.71</c:v>
                </c:pt>
                <c:pt idx="6">
                  <c:v>0.26</c:v>
                </c:pt>
                <c:pt idx="7">
                  <c:v>-0.19</c:v>
                </c:pt>
                <c:pt idx="8">
                  <c:v>0.18</c:v>
                </c:pt>
              </c:numCache>
            </c:numRef>
          </c:val>
          <c:smooth val="0"/>
        </c:ser>
        <c:ser>
          <c:idx val="1"/>
          <c:order val="1"/>
          <c:tx>
            <c:strRef>
              <c:f>Sheet1!$C$12</c:f>
              <c:strCache>
                <c:ptCount val="1"/>
                <c:pt idx="0">
                  <c:v>kesine</c:v>
                </c:pt>
              </c:strCache>
            </c:strRef>
          </c:tx>
          <c:marker>
            <c:symbol val="none"/>
          </c:marker>
          <c:cat>
            <c:strRef>
              <c:f>Sheet1!$A$13:$A$21</c:f>
              <c:strCache>
                <c:ptCount val="9"/>
                <c:pt idx="0">
                  <c:v>oma</c:v>
                </c:pt>
                <c:pt idx="1">
                  <c:v>turvaline</c:v>
                </c:pt>
                <c:pt idx="2">
                  <c:v>avatud</c:v>
                </c:pt>
                <c:pt idx="3">
                  <c:v>arenev</c:v>
                </c:pt>
                <c:pt idx="4">
                  <c:v>sõbralik</c:v>
                </c:pt>
                <c:pt idx="5">
                  <c:v>kiire</c:v>
                </c:pt>
                <c:pt idx="6">
                  <c:v>jõuline</c:v>
                </c:pt>
                <c:pt idx="7">
                  <c:v>võrdne</c:v>
                </c:pt>
                <c:pt idx="8">
                  <c:v>kahanev</c:v>
                </c:pt>
              </c:strCache>
            </c:strRef>
          </c:cat>
          <c:val>
            <c:numRef>
              <c:f>Sheet1!$C$13:$C$21</c:f>
              <c:numCache>
                <c:formatCode>General</c:formatCode>
                <c:ptCount val="9"/>
                <c:pt idx="0">
                  <c:v>1.08</c:v>
                </c:pt>
                <c:pt idx="1">
                  <c:v>1.42</c:v>
                </c:pt>
                <c:pt idx="2">
                  <c:v>1.08</c:v>
                </c:pt>
                <c:pt idx="3">
                  <c:v>0.92</c:v>
                </c:pt>
                <c:pt idx="4">
                  <c:v>0.08</c:v>
                </c:pt>
                <c:pt idx="5">
                  <c:v>-0.8</c:v>
                </c:pt>
                <c:pt idx="6">
                  <c:v>0.0</c:v>
                </c:pt>
                <c:pt idx="7">
                  <c:v>0.0</c:v>
                </c:pt>
                <c:pt idx="8">
                  <c:v>0.25</c:v>
                </c:pt>
              </c:numCache>
            </c:numRef>
          </c:val>
          <c:smooth val="0"/>
        </c:ser>
        <c:dLbls>
          <c:showLegendKey val="0"/>
          <c:showVal val="0"/>
          <c:showCatName val="0"/>
          <c:showSerName val="0"/>
          <c:showPercent val="0"/>
          <c:showBubbleSize val="0"/>
        </c:dLbls>
        <c:marker val="1"/>
        <c:smooth val="0"/>
        <c:axId val="2128931832"/>
        <c:axId val="-2112523352"/>
      </c:lineChart>
      <c:catAx>
        <c:axId val="2128931832"/>
        <c:scaling>
          <c:orientation val="minMax"/>
        </c:scaling>
        <c:delete val="0"/>
        <c:axPos val="b"/>
        <c:majorTickMark val="out"/>
        <c:minorTickMark val="none"/>
        <c:tickLblPos val="nextTo"/>
        <c:crossAx val="-2112523352"/>
        <c:crosses val="autoZero"/>
        <c:auto val="1"/>
        <c:lblAlgn val="ctr"/>
        <c:lblOffset val="100"/>
        <c:noMultiLvlLbl val="0"/>
      </c:catAx>
      <c:valAx>
        <c:axId val="-2112523352"/>
        <c:scaling>
          <c:orientation val="minMax"/>
        </c:scaling>
        <c:delete val="0"/>
        <c:axPos val="l"/>
        <c:majorGridlines/>
        <c:numFmt formatCode="General" sourceLinked="1"/>
        <c:majorTickMark val="out"/>
        <c:minorTickMark val="none"/>
        <c:tickLblPos val="nextTo"/>
        <c:crossAx val="2128931832"/>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Hea</a:t>
            </a:r>
            <a:r>
              <a:rPr lang="en-US" baseline="0"/>
              <a:t> hinnang elukohale seostub Otepää tajumisega oma ja sõbralikuna</a:t>
            </a:r>
            <a:endParaRPr lang="en-US"/>
          </a:p>
        </c:rich>
      </c:tx>
      <c:layout/>
      <c:overlay val="0"/>
    </c:title>
    <c:autoTitleDeleted val="0"/>
    <c:plotArea>
      <c:layout/>
      <c:barChart>
        <c:barDir val="col"/>
        <c:grouping val="clustered"/>
        <c:varyColors val="0"/>
        <c:ser>
          <c:idx val="0"/>
          <c:order val="0"/>
          <c:tx>
            <c:strRef>
              <c:f>Sheet1!$E$30</c:f>
              <c:strCache>
                <c:ptCount val="1"/>
                <c:pt idx="0">
                  <c:v>hea</c:v>
                </c:pt>
              </c:strCache>
            </c:strRef>
          </c:tx>
          <c:invertIfNegative val="0"/>
          <c:cat>
            <c:strRef>
              <c:f>Sheet1!$F$29:$G$29</c:f>
              <c:strCache>
                <c:ptCount val="2"/>
                <c:pt idx="0">
                  <c:v>oma</c:v>
                </c:pt>
                <c:pt idx="1">
                  <c:v>sõbralik</c:v>
                </c:pt>
              </c:strCache>
            </c:strRef>
          </c:cat>
          <c:val>
            <c:numRef>
              <c:f>Sheet1!$F$30:$G$30</c:f>
              <c:numCache>
                <c:formatCode>General</c:formatCode>
                <c:ptCount val="2"/>
                <c:pt idx="0">
                  <c:v>2.05</c:v>
                </c:pt>
                <c:pt idx="1">
                  <c:v>0.97</c:v>
                </c:pt>
              </c:numCache>
            </c:numRef>
          </c:val>
        </c:ser>
        <c:ser>
          <c:idx val="1"/>
          <c:order val="1"/>
          <c:tx>
            <c:strRef>
              <c:f>Sheet1!$E$31</c:f>
              <c:strCache>
                <c:ptCount val="1"/>
                <c:pt idx="0">
                  <c:v>kesine</c:v>
                </c:pt>
              </c:strCache>
            </c:strRef>
          </c:tx>
          <c:spPr>
            <a:solidFill>
              <a:srgbClr val="FF0000"/>
            </a:solidFill>
            <a:ln>
              <a:solidFill>
                <a:srgbClr val="FF0000"/>
              </a:solidFill>
            </a:ln>
          </c:spPr>
          <c:invertIfNegative val="0"/>
          <c:cat>
            <c:strRef>
              <c:f>Sheet1!$F$29:$G$29</c:f>
              <c:strCache>
                <c:ptCount val="2"/>
                <c:pt idx="0">
                  <c:v>oma</c:v>
                </c:pt>
                <c:pt idx="1">
                  <c:v>sõbralik</c:v>
                </c:pt>
              </c:strCache>
            </c:strRef>
          </c:cat>
          <c:val>
            <c:numRef>
              <c:f>Sheet1!$F$31:$G$31</c:f>
              <c:numCache>
                <c:formatCode>General</c:formatCode>
                <c:ptCount val="2"/>
                <c:pt idx="0">
                  <c:v>1.08</c:v>
                </c:pt>
                <c:pt idx="1">
                  <c:v>0.08</c:v>
                </c:pt>
              </c:numCache>
            </c:numRef>
          </c:val>
        </c:ser>
        <c:dLbls>
          <c:showLegendKey val="0"/>
          <c:showVal val="0"/>
          <c:showCatName val="0"/>
          <c:showSerName val="0"/>
          <c:showPercent val="0"/>
          <c:showBubbleSize val="0"/>
        </c:dLbls>
        <c:gapWidth val="150"/>
        <c:axId val="2141355240"/>
        <c:axId val="-2113146840"/>
      </c:barChart>
      <c:catAx>
        <c:axId val="2141355240"/>
        <c:scaling>
          <c:orientation val="minMax"/>
        </c:scaling>
        <c:delete val="0"/>
        <c:axPos val="b"/>
        <c:majorTickMark val="out"/>
        <c:minorTickMark val="none"/>
        <c:tickLblPos val="nextTo"/>
        <c:crossAx val="-2113146840"/>
        <c:crosses val="autoZero"/>
        <c:auto val="1"/>
        <c:lblAlgn val="ctr"/>
        <c:lblOffset val="100"/>
        <c:noMultiLvlLbl val="0"/>
      </c:catAx>
      <c:valAx>
        <c:axId val="-2113146840"/>
        <c:scaling>
          <c:orientation val="minMax"/>
        </c:scaling>
        <c:delete val="0"/>
        <c:axPos val="l"/>
        <c:majorGridlines/>
        <c:numFmt formatCode="General" sourceLinked="1"/>
        <c:majorTickMark val="out"/>
        <c:minorTickMark val="none"/>
        <c:tickLblPos val="nextTo"/>
        <c:crossAx val="2141355240"/>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Need, kes hindavad Otepääd</a:t>
            </a:r>
            <a:r>
              <a:rPr lang="en-US" baseline="0"/>
              <a:t> elukohana kesiseks, tajuvad  paika aeglase ja kahanevana</a:t>
            </a:r>
            <a:endParaRPr lang="en-US"/>
          </a:p>
        </c:rich>
      </c:tx>
      <c:layout/>
      <c:overlay val="0"/>
    </c:title>
    <c:autoTitleDeleted val="0"/>
    <c:plotArea>
      <c:layout/>
      <c:barChart>
        <c:barDir val="col"/>
        <c:grouping val="clustered"/>
        <c:varyColors val="0"/>
        <c:ser>
          <c:idx val="0"/>
          <c:order val="0"/>
          <c:tx>
            <c:strRef>
              <c:f>Sheet1!$E$34</c:f>
              <c:strCache>
                <c:ptCount val="1"/>
                <c:pt idx="0">
                  <c:v>hea</c:v>
                </c:pt>
              </c:strCache>
            </c:strRef>
          </c:tx>
          <c:invertIfNegative val="0"/>
          <c:cat>
            <c:strRef>
              <c:f>Sheet1!$F$33:$H$33</c:f>
              <c:strCache>
                <c:ptCount val="3"/>
                <c:pt idx="0">
                  <c:v>kiire</c:v>
                </c:pt>
                <c:pt idx="1">
                  <c:v>arenev</c:v>
                </c:pt>
                <c:pt idx="2">
                  <c:v>kasvav</c:v>
                </c:pt>
              </c:strCache>
            </c:strRef>
          </c:cat>
          <c:val>
            <c:numRef>
              <c:f>Sheet1!$F$34:$H$34</c:f>
              <c:numCache>
                <c:formatCode>General</c:formatCode>
                <c:ptCount val="3"/>
                <c:pt idx="0">
                  <c:v>0.71</c:v>
                </c:pt>
                <c:pt idx="1">
                  <c:v>1.18</c:v>
                </c:pt>
                <c:pt idx="2">
                  <c:v>-0.18</c:v>
                </c:pt>
              </c:numCache>
            </c:numRef>
          </c:val>
        </c:ser>
        <c:ser>
          <c:idx val="1"/>
          <c:order val="1"/>
          <c:tx>
            <c:strRef>
              <c:f>Sheet1!$E$35</c:f>
              <c:strCache>
                <c:ptCount val="1"/>
                <c:pt idx="0">
                  <c:v>kesine</c:v>
                </c:pt>
              </c:strCache>
            </c:strRef>
          </c:tx>
          <c:spPr>
            <a:solidFill>
              <a:srgbClr val="FF0000"/>
            </a:solidFill>
          </c:spPr>
          <c:invertIfNegative val="0"/>
          <c:cat>
            <c:strRef>
              <c:f>Sheet1!$F$33:$H$33</c:f>
              <c:strCache>
                <c:ptCount val="3"/>
                <c:pt idx="0">
                  <c:v>kiire</c:v>
                </c:pt>
                <c:pt idx="1">
                  <c:v>arenev</c:v>
                </c:pt>
                <c:pt idx="2">
                  <c:v>kasvav</c:v>
                </c:pt>
              </c:strCache>
            </c:strRef>
          </c:cat>
          <c:val>
            <c:numRef>
              <c:f>Sheet1!$F$35:$H$35</c:f>
              <c:numCache>
                <c:formatCode>General</c:formatCode>
                <c:ptCount val="3"/>
                <c:pt idx="0">
                  <c:v>-0.8</c:v>
                </c:pt>
                <c:pt idx="1">
                  <c:v>0.92</c:v>
                </c:pt>
                <c:pt idx="2">
                  <c:v>-0.25</c:v>
                </c:pt>
              </c:numCache>
            </c:numRef>
          </c:val>
        </c:ser>
        <c:dLbls>
          <c:showLegendKey val="0"/>
          <c:showVal val="0"/>
          <c:showCatName val="0"/>
          <c:showSerName val="0"/>
          <c:showPercent val="0"/>
          <c:showBubbleSize val="0"/>
        </c:dLbls>
        <c:gapWidth val="150"/>
        <c:axId val="-2107369960"/>
        <c:axId val="-2136355352"/>
      </c:barChart>
      <c:catAx>
        <c:axId val="-2107369960"/>
        <c:scaling>
          <c:orientation val="minMax"/>
        </c:scaling>
        <c:delete val="0"/>
        <c:axPos val="b"/>
        <c:majorTickMark val="out"/>
        <c:minorTickMark val="none"/>
        <c:tickLblPos val="nextTo"/>
        <c:crossAx val="-2136355352"/>
        <c:crosses val="autoZero"/>
        <c:auto val="1"/>
        <c:lblAlgn val="ctr"/>
        <c:lblOffset val="100"/>
        <c:noMultiLvlLbl val="0"/>
      </c:catAx>
      <c:valAx>
        <c:axId val="-2136355352"/>
        <c:scaling>
          <c:orientation val="minMax"/>
        </c:scaling>
        <c:delete val="0"/>
        <c:axPos val="l"/>
        <c:majorGridlines/>
        <c:numFmt formatCode="General" sourceLinked="1"/>
        <c:majorTickMark val="out"/>
        <c:minorTickMark val="none"/>
        <c:tickLblPos val="nextTo"/>
        <c:crossAx val="-2107369960"/>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Otepää on meestele meeldivam paik</a:t>
            </a:r>
          </a:p>
        </c:rich>
      </c:tx>
      <c:layout/>
      <c:overlay val="0"/>
    </c:title>
    <c:autoTitleDeleted val="0"/>
    <c:plotArea>
      <c:layout/>
      <c:barChart>
        <c:barDir val="col"/>
        <c:grouping val="clustered"/>
        <c:varyColors val="0"/>
        <c:ser>
          <c:idx val="0"/>
          <c:order val="0"/>
          <c:tx>
            <c:strRef>
              <c:f>imago!$I$28</c:f>
              <c:strCache>
                <c:ptCount val="1"/>
                <c:pt idx="0">
                  <c:v>naine</c:v>
                </c:pt>
              </c:strCache>
            </c:strRef>
          </c:tx>
          <c:spPr>
            <a:solidFill>
              <a:schemeClr val="accent5">
                <a:lumMod val="40000"/>
                <a:lumOff val="60000"/>
              </a:schemeClr>
            </a:solidFill>
          </c:spPr>
          <c:invertIfNegative val="0"/>
          <c:cat>
            <c:strRef>
              <c:f>imago!$J$27:$K$27</c:f>
              <c:strCache>
                <c:ptCount val="2"/>
                <c:pt idx="0">
                  <c:v>oma</c:v>
                </c:pt>
                <c:pt idx="1">
                  <c:v>sõbralik</c:v>
                </c:pt>
              </c:strCache>
            </c:strRef>
          </c:cat>
          <c:val>
            <c:numRef>
              <c:f>imago!$J$28:$K$28</c:f>
              <c:numCache>
                <c:formatCode>General</c:formatCode>
                <c:ptCount val="2"/>
                <c:pt idx="0">
                  <c:v>1.67</c:v>
                </c:pt>
                <c:pt idx="1">
                  <c:v>0.69</c:v>
                </c:pt>
              </c:numCache>
            </c:numRef>
          </c:val>
        </c:ser>
        <c:ser>
          <c:idx val="1"/>
          <c:order val="1"/>
          <c:tx>
            <c:strRef>
              <c:f>imago!$I$29</c:f>
              <c:strCache>
                <c:ptCount val="1"/>
                <c:pt idx="0">
                  <c:v>mees</c:v>
                </c:pt>
              </c:strCache>
            </c:strRef>
          </c:tx>
          <c:invertIfNegative val="0"/>
          <c:cat>
            <c:strRef>
              <c:f>imago!$J$27:$K$27</c:f>
              <c:strCache>
                <c:ptCount val="2"/>
                <c:pt idx="0">
                  <c:v>oma</c:v>
                </c:pt>
                <c:pt idx="1">
                  <c:v>sõbralik</c:v>
                </c:pt>
              </c:strCache>
            </c:strRef>
          </c:cat>
          <c:val>
            <c:numRef>
              <c:f>imago!$J$29:$K$29</c:f>
              <c:numCache>
                <c:formatCode>General</c:formatCode>
                <c:ptCount val="2"/>
                <c:pt idx="0">
                  <c:v>1.81</c:v>
                </c:pt>
                <c:pt idx="1">
                  <c:v>0.73</c:v>
                </c:pt>
              </c:numCache>
            </c:numRef>
          </c:val>
        </c:ser>
        <c:dLbls>
          <c:showLegendKey val="0"/>
          <c:showVal val="0"/>
          <c:showCatName val="0"/>
          <c:showSerName val="0"/>
          <c:showPercent val="0"/>
          <c:showBubbleSize val="0"/>
        </c:dLbls>
        <c:gapWidth val="150"/>
        <c:axId val="2128683944"/>
        <c:axId val="-2110517064"/>
      </c:barChart>
      <c:catAx>
        <c:axId val="2128683944"/>
        <c:scaling>
          <c:orientation val="minMax"/>
        </c:scaling>
        <c:delete val="0"/>
        <c:axPos val="b"/>
        <c:majorTickMark val="out"/>
        <c:minorTickMark val="none"/>
        <c:tickLblPos val="nextTo"/>
        <c:crossAx val="-2110517064"/>
        <c:crosses val="autoZero"/>
        <c:auto val="1"/>
        <c:lblAlgn val="ctr"/>
        <c:lblOffset val="100"/>
        <c:noMultiLvlLbl val="0"/>
      </c:catAx>
      <c:valAx>
        <c:axId val="-2110517064"/>
        <c:scaling>
          <c:orientation val="minMax"/>
        </c:scaling>
        <c:delete val="0"/>
        <c:axPos val="l"/>
        <c:majorGridlines/>
        <c:numFmt formatCode="General" sourceLinked="1"/>
        <c:majorTickMark val="out"/>
        <c:minorTickMark val="none"/>
        <c:tickLblPos val="nextTo"/>
        <c:crossAx val="2128683944"/>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Naised hindavad valda</a:t>
            </a:r>
            <a:r>
              <a:rPr lang="en-US" baseline="0"/>
              <a:t> elukohana kehvemaks</a:t>
            </a:r>
            <a:endParaRPr lang="en-US"/>
          </a:p>
        </c:rich>
      </c:tx>
      <c:layout/>
      <c:overlay val="0"/>
    </c:title>
    <c:autoTitleDeleted val="0"/>
    <c:plotArea>
      <c:layout/>
      <c:barChart>
        <c:barDir val="col"/>
        <c:grouping val="clustered"/>
        <c:varyColors val="0"/>
        <c:ser>
          <c:idx val="0"/>
          <c:order val="0"/>
          <c:tx>
            <c:strRef>
              <c:f>imago!$A$36</c:f>
              <c:strCache>
                <c:ptCount val="1"/>
                <c:pt idx="0">
                  <c:v>naine</c:v>
                </c:pt>
              </c:strCache>
            </c:strRef>
          </c:tx>
          <c:invertIfNegative val="0"/>
          <c:dPt>
            <c:idx val="0"/>
            <c:invertIfNegative val="0"/>
            <c:bubble3D val="0"/>
            <c:spPr>
              <a:solidFill>
                <a:schemeClr val="accent5">
                  <a:lumMod val="60000"/>
                  <a:lumOff val="40000"/>
                </a:schemeClr>
              </a:solidFill>
            </c:spPr>
          </c:dPt>
          <c:dPt>
            <c:idx val="1"/>
            <c:invertIfNegative val="0"/>
            <c:bubble3D val="0"/>
            <c:spPr>
              <a:solidFill>
                <a:schemeClr val="accent5">
                  <a:lumMod val="60000"/>
                  <a:lumOff val="40000"/>
                </a:schemeClr>
              </a:solidFill>
            </c:spPr>
          </c:dPt>
          <c:cat>
            <c:strRef>
              <c:f>imago!$B$35:$C$35</c:f>
              <c:strCache>
                <c:ptCount val="2"/>
                <c:pt idx="0">
                  <c:v>v kehv elukoht %</c:v>
                </c:pt>
                <c:pt idx="1">
                  <c:v>kehv elukoht</c:v>
                </c:pt>
              </c:strCache>
            </c:strRef>
          </c:cat>
          <c:val>
            <c:numRef>
              <c:f>imago!$B$36:$C$36</c:f>
              <c:numCache>
                <c:formatCode>General</c:formatCode>
                <c:ptCount val="2"/>
                <c:pt idx="0">
                  <c:v>75.0</c:v>
                </c:pt>
                <c:pt idx="1">
                  <c:v>88.0</c:v>
                </c:pt>
              </c:numCache>
            </c:numRef>
          </c:val>
        </c:ser>
        <c:ser>
          <c:idx val="1"/>
          <c:order val="1"/>
          <c:tx>
            <c:strRef>
              <c:f>imago!$A$37</c:f>
              <c:strCache>
                <c:ptCount val="1"/>
                <c:pt idx="0">
                  <c:v>mees</c:v>
                </c:pt>
              </c:strCache>
            </c:strRef>
          </c:tx>
          <c:invertIfNegative val="0"/>
          <c:cat>
            <c:strRef>
              <c:f>imago!$B$35:$C$35</c:f>
              <c:strCache>
                <c:ptCount val="2"/>
                <c:pt idx="0">
                  <c:v>v kehv elukoht %</c:v>
                </c:pt>
                <c:pt idx="1">
                  <c:v>kehv elukoht</c:v>
                </c:pt>
              </c:strCache>
            </c:strRef>
          </c:cat>
          <c:val>
            <c:numRef>
              <c:f>imago!$B$37:$C$37</c:f>
              <c:numCache>
                <c:formatCode>General</c:formatCode>
                <c:ptCount val="2"/>
                <c:pt idx="0">
                  <c:v>25.0</c:v>
                </c:pt>
                <c:pt idx="1">
                  <c:v>12.0</c:v>
                </c:pt>
              </c:numCache>
            </c:numRef>
          </c:val>
        </c:ser>
        <c:dLbls>
          <c:showLegendKey val="0"/>
          <c:showVal val="0"/>
          <c:showCatName val="0"/>
          <c:showSerName val="0"/>
          <c:showPercent val="0"/>
          <c:showBubbleSize val="0"/>
        </c:dLbls>
        <c:gapWidth val="150"/>
        <c:axId val="-2112153816"/>
        <c:axId val="2143195688"/>
      </c:barChart>
      <c:catAx>
        <c:axId val="-2112153816"/>
        <c:scaling>
          <c:orientation val="minMax"/>
        </c:scaling>
        <c:delete val="0"/>
        <c:axPos val="b"/>
        <c:majorTickMark val="out"/>
        <c:minorTickMark val="none"/>
        <c:tickLblPos val="nextTo"/>
        <c:crossAx val="2143195688"/>
        <c:crosses val="autoZero"/>
        <c:auto val="1"/>
        <c:lblAlgn val="ctr"/>
        <c:lblOffset val="100"/>
        <c:noMultiLvlLbl val="0"/>
      </c:catAx>
      <c:valAx>
        <c:axId val="2143195688"/>
        <c:scaling>
          <c:orientation val="minMax"/>
        </c:scaling>
        <c:delete val="0"/>
        <c:axPos val="l"/>
        <c:majorGridlines/>
        <c:numFmt formatCode="General" sourceLinked="1"/>
        <c:majorTickMark val="out"/>
        <c:minorTickMark val="none"/>
        <c:tickLblPos val="nextTo"/>
        <c:crossAx val="-2112153816"/>
        <c:crosses val="autoZero"/>
        <c:crossBetween val="between"/>
      </c:valAx>
    </c:plotArea>
    <c:legend>
      <c:legendPos val="r"/>
      <c:layout/>
      <c:overlay val="0"/>
    </c:legend>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t-EE"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t-EE" smtClean="0"/>
              <a:t>Click to edit Master subtitle style</a:t>
            </a:r>
            <a:endParaRPr lang="en-US" dirty="0"/>
          </a:p>
        </p:txBody>
      </p:sp>
      <p:sp>
        <p:nvSpPr>
          <p:cNvPr id="4" name="Date Placeholder 3"/>
          <p:cNvSpPr>
            <a:spLocks noGrp="1"/>
          </p:cNvSpPr>
          <p:nvPr>
            <p:ph type="dt" sz="half" idx="10"/>
          </p:nvPr>
        </p:nvSpPr>
        <p:spPr/>
        <p:txBody>
          <a:bodyPr/>
          <a:lstStyle/>
          <a:p>
            <a:fld id="{E30E2307-1E40-4E12-8716-25BFDA8E7013}" type="datetime1">
              <a:rPr lang="en-US" smtClean="0"/>
              <a:pPr/>
              <a:t>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t-EE"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a:p>
        </p:txBody>
      </p:sp>
      <p:sp>
        <p:nvSpPr>
          <p:cNvPr id="4" name="Date Placeholder 3"/>
          <p:cNvSpPr>
            <a:spLocks noGrp="1"/>
          </p:cNvSpPr>
          <p:nvPr>
            <p:ph type="dt" sz="half" idx="10"/>
          </p:nvPr>
        </p:nvSpPr>
        <p:spPr/>
        <p:txBody>
          <a:bodyPr/>
          <a:lstStyle/>
          <a:p>
            <a:fld id="{E5CFCF5A-EA79-452C-A52C-1A2668C2E7DF}" type="datetime1">
              <a:rPr lang="en-US" smtClean="0"/>
              <a:pPr/>
              <a:t>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E5C4C28-BD4B-4892-9A2D-6E19BD753A9A}" type="datetime1">
              <a:rPr lang="en-US" smtClean="0"/>
              <a:pPr/>
              <a:t>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t-EE"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a:p>
        </p:txBody>
      </p:sp>
      <p:sp>
        <p:nvSpPr>
          <p:cNvPr id="4" name="Date Placeholder 3"/>
          <p:cNvSpPr>
            <a:spLocks noGrp="1"/>
          </p:cNvSpPr>
          <p:nvPr>
            <p:ph type="dt" sz="half" idx="10"/>
          </p:nvPr>
        </p:nvSpPr>
        <p:spPr/>
        <p:txBody>
          <a:bodyPr/>
          <a:lstStyle/>
          <a:p>
            <a:fld id="{61FD9D02-426E-46C9-9EE9-0DE1EF8B2838}" type="datetime1">
              <a:rPr lang="en-US" smtClean="0"/>
              <a:pPr/>
              <a:t>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
        <p:nvSpPr>
          <p:cNvPr id="7" name="Title 6"/>
          <p:cNvSpPr>
            <a:spLocks noGrp="1"/>
          </p:cNvSpPr>
          <p:nvPr>
            <p:ph type="title"/>
          </p:nvPr>
        </p:nvSpPr>
        <p:spPr/>
        <p:txBody>
          <a:bodyPr/>
          <a:lstStyle/>
          <a:p>
            <a:r>
              <a:rPr lang="et-EE"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t-EE"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t-EE" smtClean="0"/>
              <a:t>Click to edit Master text styles</a:t>
            </a:r>
          </a:p>
        </p:txBody>
      </p:sp>
      <p:sp>
        <p:nvSpPr>
          <p:cNvPr id="4" name="Date Placeholder 3"/>
          <p:cNvSpPr>
            <a:spLocks noGrp="1"/>
          </p:cNvSpPr>
          <p:nvPr>
            <p:ph type="dt" sz="half" idx="10"/>
          </p:nvPr>
        </p:nvSpPr>
        <p:spPr/>
        <p:txBody>
          <a:bodyPr/>
          <a:lstStyle/>
          <a:p>
            <a:fld id="{7B8AEBBE-F8B2-42CF-9895-E86A608384EB}" type="datetime1">
              <a:rPr lang="en-US" smtClean="0"/>
              <a:pPr/>
              <a:t>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t-EE" smtClean="0"/>
              <a:t>Click to edit Master title style</a:t>
            </a:r>
            <a:endParaRPr lang="en-US"/>
          </a:p>
        </p:txBody>
      </p:sp>
      <p:sp>
        <p:nvSpPr>
          <p:cNvPr id="5" name="Date Placeholder 4"/>
          <p:cNvSpPr>
            <a:spLocks noGrp="1"/>
          </p:cNvSpPr>
          <p:nvPr>
            <p:ph type="dt" sz="half" idx="10"/>
          </p:nvPr>
        </p:nvSpPr>
        <p:spPr/>
        <p:txBody>
          <a:bodyPr/>
          <a:lstStyle/>
          <a:p>
            <a:fld id="{E1FAA6B6-10E5-4810-BC9F-DA72D8452E73}" type="datetime1">
              <a:rPr lang="en-US" smtClean="0"/>
              <a:pPr/>
              <a:t>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t-EE"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t-EE"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t-EE"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dirty="0"/>
          </a:p>
        </p:txBody>
      </p:sp>
      <p:sp>
        <p:nvSpPr>
          <p:cNvPr id="7" name="Date Placeholder 6"/>
          <p:cNvSpPr>
            <a:spLocks noGrp="1"/>
          </p:cNvSpPr>
          <p:nvPr>
            <p:ph type="dt" sz="half" idx="10"/>
          </p:nvPr>
        </p:nvSpPr>
        <p:spPr/>
        <p:txBody>
          <a:bodyPr/>
          <a:lstStyle/>
          <a:p>
            <a:fld id="{6D18D072-EF12-4AA2-BD71-ABC68B06D0E2}" type="datetime1">
              <a:rPr lang="en-US" smtClean="0"/>
              <a:pPr/>
              <a:t>12/20/12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t-EE" smtClean="0"/>
              <a:t>Click to edit Master title style</a:t>
            </a:r>
            <a:endParaRPr lang="en-US"/>
          </a:p>
        </p:txBody>
      </p:sp>
      <p:sp>
        <p:nvSpPr>
          <p:cNvPr id="3" name="Date Placeholder 2"/>
          <p:cNvSpPr>
            <a:spLocks noGrp="1"/>
          </p:cNvSpPr>
          <p:nvPr>
            <p:ph type="dt" sz="half" idx="10"/>
          </p:nvPr>
        </p:nvSpPr>
        <p:spPr/>
        <p:txBody>
          <a:bodyPr/>
          <a:lstStyle/>
          <a:p>
            <a:fld id="{B8CDBF60-6CC3-4B74-A60D-3486985E4346}" type="datetime1">
              <a:rPr lang="en-US" smtClean="0"/>
              <a:pPr/>
              <a:t>12/20/12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22714818-984F-4759-BF72-A33BDC1963BD}" type="datetime1">
              <a:rPr lang="en-US" smtClean="0"/>
              <a:pPr/>
              <a:t>12/20/12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EA7E191-5F94-4FC1-B823-BD7CABF7FA06}" type="datetime1">
              <a:rPr lang="en-US" smtClean="0"/>
              <a:pPr/>
              <a:t>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t-EE"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t-EE"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t-EE"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t-EE" smtClean="0"/>
              <a:t>Click to edit Master text styles</a:t>
            </a:r>
          </a:p>
        </p:txBody>
      </p:sp>
      <p:sp>
        <p:nvSpPr>
          <p:cNvPr id="5" name="Date Placeholder 4"/>
          <p:cNvSpPr>
            <a:spLocks noGrp="1"/>
          </p:cNvSpPr>
          <p:nvPr>
            <p:ph type="dt" sz="half" idx="10"/>
          </p:nvPr>
        </p:nvSpPr>
        <p:spPr/>
        <p:txBody>
          <a:bodyPr/>
          <a:lstStyle/>
          <a:p>
            <a:fld id="{88856D55-EFBE-4F9B-8A5F-09D42CA22A9B}" type="datetime1">
              <a:rPr lang="en-US" smtClean="0"/>
              <a:pPr/>
              <a:t>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t-EE" smtClean="0"/>
              <a:t>Drag picture to placeholder or click icon to add</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t-EE"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9D1D110F-3F4E-48D9-B8AA-5D0E825AFDBA}" type="datetime1">
              <a:rPr lang="en-US" smtClean="0"/>
              <a:pPr/>
              <a:t>12/20/12</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dirty="0"/>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687D7A59-36E2-48B9-B146-C1E59501F63F}"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t-EE" dirty="0" smtClean="0"/>
              <a:t>Otepää valla imago </a:t>
            </a:r>
            <a:endParaRPr lang="et-EE" dirty="0"/>
          </a:p>
        </p:txBody>
      </p:sp>
      <p:sp>
        <p:nvSpPr>
          <p:cNvPr id="3" name="Subtitle 2"/>
          <p:cNvSpPr>
            <a:spLocks noGrp="1"/>
          </p:cNvSpPr>
          <p:nvPr>
            <p:ph type="subTitle" idx="1"/>
          </p:nvPr>
        </p:nvSpPr>
        <p:spPr/>
        <p:txBody>
          <a:bodyPr/>
          <a:lstStyle/>
          <a:p>
            <a:r>
              <a:rPr lang="et-EE" dirty="0" smtClean="0"/>
              <a:t>Aune Past</a:t>
            </a:r>
            <a:endParaRPr lang="et-EE" dirty="0"/>
          </a:p>
        </p:txBody>
      </p:sp>
    </p:spTree>
    <p:extLst>
      <p:ext uri="{BB962C8B-B14F-4D97-AF65-F5344CB8AC3E}">
        <p14:creationId xmlns:p14="http://schemas.microsoft.com/office/powerpoint/2010/main" val="6831493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t-EE" dirty="0"/>
              <a:t>Jah. Meeste seas on valla kuvand positiivsem</a:t>
            </a:r>
            <a:r>
              <a:rPr lang="et-EE" dirty="0" smtClean="0"/>
              <a:t>.</a:t>
            </a:r>
          </a:p>
          <a:p>
            <a:r>
              <a:rPr lang="et-EE" dirty="0"/>
              <a:t>Statistiliselt olulised erinevused on Otepää tajumine üleoleva või võrdsena. Mehed ei kohtu ilmselt selle Kalevipojaga, kes siis ülbitsemas käib. </a:t>
            </a:r>
            <a:r>
              <a:rPr lang="et-EE" b="1" dirty="0"/>
              <a:t>Mehed tajuvad Otepääd võrdsena</a:t>
            </a:r>
            <a:r>
              <a:rPr lang="et-EE" b="1" dirty="0" smtClean="0"/>
              <a:t>.</a:t>
            </a:r>
          </a:p>
          <a:p>
            <a:endParaRPr lang="en-US" dirty="0"/>
          </a:p>
          <a:p>
            <a:endParaRPr lang="en-US" dirty="0"/>
          </a:p>
          <a:p>
            <a:endParaRPr lang="et-EE" dirty="0"/>
          </a:p>
        </p:txBody>
      </p:sp>
      <p:sp>
        <p:nvSpPr>
          <p:cNvPr id="3" name="Title 2"/>
          <p:cNvSpPr>
            <a:spLocks noGrp="1"/>
          </p:cNvSpPr>
          <p:nvPr>
            <p:ph type="title"/>
          </p:nvPr>
        </p:nvSpPr>
        <p:spPr/>
        <p:txBody>
          <a:bodyPr>
            <a:normAutofit fontScale="90000"/>
          </a:bodyPr>
          <a:lstStyle/>
          <a:p>
            <a:r>
              <a:rPr lang="et-EE" dirty="0" smtClean="0"/>
              <a:t>Kas mehed ja naised tajuvad valda erinevalt</a:t>
            </a:r>
            <a:endParaRPr lang="et-EE" dirty="0"/>
          </a:p>
        </p:txBody>
      </p:sp>
    </p:spTree>
    <p:extLst>
      <p:ext uri="{BB962C8B-B14F-4D97-AF65-F5344CB8AC3E}">
        <p14:creationId xmlns:p14="http://schemas.microsoft.com/office/powerpoint/2010/main" val="3291177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t-EE" b="1" dirty="0"/>
              <a:t>Naised tajuvad Otepääd enam turvalise, aga vähem omana</a:t>
            </a:r>
            <a:r>
              <a:rPr lang="en-US" dirty="0"/>
              <a:t> </a:t>
            </a:r>
            <a:endParaRPr lang="en-US" dirty="0" smtClean="0"/>
          </a:p>
          <a:p>
            <a:r>
              <a:rPr lang="et-EE" b="1" dirty="0"/>
              <a:t>Naised tajuvad Otepääd oluliselt kiiremana kui mehed</a:t>
            </a:r>
            <a:r>
              <a:rPr lang="et-EE" dirty="0"/>
              <a:t>. Kas tuleb see kiiruse erinevast tajumisest või ongi naiste elu kiirem kui meestel?</a:t>
            </a:r>
            <a:endParaRPr lang="en-US" dirty="0"/>
          </a:p>
          <a:p>
            <a:endParaRPr lang="et-EE" dirty="0"/>
          </a:p>
        </p:txBody>
      </p:sp>
      <p:sp>
        <p:nvSpPr>
          <p:cNvPr id="3" name="Title 2"/>
          <p:cNvSpPr>
            <a:spLocks noGrp="1"/>
          </p:cNvSpPr>
          <p:nvPr>
            <p:ph type="title"/>
          </p:nvPr>
        </p:nvSpPr>
        <p:spPr/>
        <p:txBody>
          <a:bodyPr/>
          <a:lstStyle/>
          <a:p>
            <a:endParaRPr lang="et-EE"/>
          </a:p>
        </p:txBody>
      </p:sp>
    </p:spTree>
    <p:extLst>
      <p:ext uri="{BB962C8B-B14F-4D97-AF65-F5344CB8AC3E}">
        <p14:creationId xmlns:p14="http://schemas.microsoft.com/office/powerpoint/2010/main" val="34918265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t-EE" b="1" dirty="0"/>
              <a:t>Noored tajuvad valda ainsa vanusegrupina võrdsena, mitte üleolevana.  </a:t>
            </a:r>
            <a:r>
              <a:rPr lang="et-EE" dirty="0"/>
              <a:t>Samas tajutakse valda teistest eagruppidest </a:t>
            </a:r>
            <a:r>
              <a:rPr lang="et-EE" b="1" dirty="0"/>
              <a:t>vähem arenevana</a:t>
            </a:r>
            <a:r>
              <a:rPr lang="et-EE" dirty="0"/>
              <a:t>.  </a:t>
            </a:r>
            <a:endParaRPr lang="en-US" dirty="0"/>
          </a:p>
          <a:p>
            <a:r>
              <a:rPr lang="et-EE" dirty="0"/>
              <a:t>Samas </a:t>
            </a:r>
            <a:r>
              <a:rPr lang="et-EE" b="1" dirty="0"/>
              <a:t>tunnevad keskealised ja vanemad inimesed eriti tugevalt võrdsuse puudumist ja üleolevat käitumist</a:t>
            </a:r>
            <a:r>
              <a:rPr lang="et-EE" dirty="0"/>
              <a:t>.</a:t>
            </a:r>
            <a:endParaRPr lang="en-US" dirty="0"/>
          </a:p>
          <a:p>
            <a:endParaRPr lang="et-EE" dirty="0"/>
          </a:p>
        </p:txBody>
      </p:sp>
      <p:sp>
        <p:nvSpPr>
          <p:cNvPr id="3" name="Title 2"/>
          <p:cNvSpPr>
            <a:spLocks noGrp="1"/>
          </p:cNvSpPr>
          <p:nvPr>
            <p:ph type="title"/>
          </p:nvPr>
        </p:nvSpPr>
        <p:spPr/>
        <p:txBody>
          <a:bodyPr/>
          <a:lstStyle/>
          <a:p>
            <a:r>
              <a:rPr lang="et-EE" dirty="0" smtClean="0"/>
              <a:t>Eri vanuses inimeste Otepää pilt</a:t>
            </a:r>
            <a:endParaRPr lang="et-EE" dirty="0"/>
          </a:p>
        </p:txBody>
      </p:sp>
    </p:spTree>
    <p:extLst>
      <p:ext uri="{BB962C8B-B14F-4D97-AF65-F5344CB8AC3E}">
        <p14:creationId xmlns:p14="http://schemas.microsoft.com/office/powerpoint/2010/main" val="20016674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741878642"/>
              </p:ext>
            </p:extLst>
          </p:nvPr>
        </p:nvGraphicFramePr>
        <p:xfrm>
          <a:off x="246955" y="1358370"/>
          <a:ext cx="8643473" cy="476779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188605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628696016"/>
              </p:ext>
            </p:extLst>
          </p:nvPr>
        </p:nvGraphicFramePr>
        <p:xfrm>
          <a:off x="871538" y="338328"/>
          <a:ext cx="7408862" cy="578783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028347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t-EE" dirty="0"/>
              <a:t>Valla kuvand erineb  ametnike ja ettevõtjate seas oluliselt</a:t>
            </a:r>
            <a:r>
              <a:rPr lang="et-EE" dirty="0" smtClean="0"/>
              <a:t>.</a:t>
            </a:r>
          </a:p>
          <a:p>
            <a:r>
              <a:rPr lang="et-EE" b="1" dirty="0"/>
              <a:t>Ametnikud näevad valda oluliselt enam kiire ja arenevana, arengu faktor on oluliselt suurema tähendusega. </a:t>
            </a:r>
            <a:endParaRPr lang="en-US" dirty="0"/>
          </a:p>
          <a:p>
            <a:r>
              <a:rPr lang="et-EE" dirty="0"/>
              <a:t>Samas on oluline ettevõtluskeskkonna emotsionaalne hinnang, kus </a:t>
            </a:r>
            <a:r>
              <a:rPr lang="et-EE" b="1" dirty="0"/>
              <a:t>ametnikud tajuvad vallda oluliselt turvalisemana, avatumana ja  vähem üleolevana. </a:t>
            </a:r>
            <a:endParaRPr lang="en-US" dirty="0"/>
          </a:p>
          <a:p>
            <a:endParaRPr lang="en-US" dirty="0"/>
          </a:p>
          <a:p>
            <a:endParaRPr lang="et-EE" dirty="0"/>
          </a:p>
        </p:txBody>
      </p:sp>
      <p:sp>
        <p:nvSpPr>
          <p:cNvPr id="3" name="Title 2"/>
          <p:cNvSpPr>
            <a:spLocks noGrp="1"/>
          </p:cNvSpPr>
          <p:nvPr>
            <p:ph type="title"/>
          </p:nvPr>
        </p:nvSpPr>
        <p:spPr/>
        <p:txBody>
          <a:bodyPr>
            <a:normAutofit fontScale="90000"/>
          </a:bodyPr>
          <a:lstStyle/>
          <a:p>
            <a:r>
              <a:rPr lang="et-EE" dirty="0" smtClean="0"/>
              <a:t>Kas tegevusala mõjutab valla kuvandit</a:t>
            </a:r>
            <a:endParaRPr lang="et-EE" dirty="0"/>
          </a:p>
        </p:txBody>
      </p:sp>
    </p:spTree>
    <p:extLst>
      <p:ext uri="{BB962C8B-B14F-4D97-AF65-F5344CB8AC3E}">
        <p14:creationId xmlns:p14="http://schemas.microsoft.com/office/powerpoint/2010/main" val="7256061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t-EE"/>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16834237"/>
              </p:ext>
            </p:extLst>
          </p:nvPr>
        </p:nvGraphicFramePr>
        <p:xfrm>
          <a:off x="653356" y="338328"/>
          <a:ext cx="8033444" cy="578783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829938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t-EE" b="1" dirty="0"/>
              <a:t>54% vastajatest  hindab Otepää valda elukohana 5-palli süsteemis heaks või väga heaks.</a:t>
            </a:r>
            <a:endParaRPr lang="en-US" dirty="0"/>
          </a:p>
          <a:p>
            <a:r>
              <a:rPr lang="et-EE" dirty="0"/>
              <a:t>Kui jätta välja need, kes hindavad Otepääd elukohana koolipoisi keskmisena ja vaadata äärmisi gruppe, siis 16% hindab Otepääd elukohana halvaks ja 84% hindab Otepääd elukohana heaks või väga heaks. </a:t>
            </a:r>
            <a:endParaRPr lang="en-US" dirty="0"/>
          </a:p>
          <a:p>
            <a:endParaRPr lang="et-EE" dirty="0"/>
          </a:p>
        </p:txBody>
      </p:sp>
      <p:sp>
        <p:nvSpPr>
          <p:cNvPr id="3" name="Title 2"/>
          <p:cNvSpPr>
            <a:spLocks noGrp="1"/>
          </p:cNvSpPr>
          <p:nvPr>
            <p:ph type="title"/>
          </p:nvPr>
        </p:nvSpPr>
        <p:spPr/>
        <p:txBody>
          <a:bodyPr/>
          <a:lstStyle/>
          <a:p>
            <a:r>
              <a:rPr lang="et-EE" dirty="0" smtClean="0"/>
              <a:t>Kas Otepää vallas on hea elada</a:t>
            </a:r>
            <a:endParaRPr lang="et-EE" dirty="0"/>
          </a:p>
        </p:txBody>
      </p:sp>
    </p:spTree>
    <p:extLst>
      <p:ext uri="{BB962C8B-B14F-4D97-AF65-F5344CB8AC3E}">
        <p14:creationId xmlns:p14="http://schemas.microsoft.com/office/powerpoint/2010/main" val="35921370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t-EE" b="1" dirty="0"/>
              <a:t>Kõige suurem erinevus on Otepää tajumisel omana.</a:t>
            </a:r>
            <a:r>
              <a:rPr lang="et-EE" dirty="0"/>
              <a:t> Need, kes ei hinda Otepääd elukohana kuigi hästi, tajuvad teatud võõrandumist.</a:t>
            </a:r>
            <a:endParaRPr lang="en-US" dirty="0"/>
          </a:p>
          <a:p>
            <a:endParaRPr lang="et-EE" dirty="0"/>
          </a:p>
        </p:txBody>
      </p:sp>
      <p:sp>
        <p:nvSpPr>
          <p:cNvPr id="3" name="Title 2"/>
          <p:cNvSpPr>
            <a:spLocks noGrp="1"/>
          </p:cNvSpPr>
          <p:nvPr>
            <p:ph type="title"/>
          </p:nvPr>
        </p:nvSpPr>
        <p:spPr/>
        <p:txBody>
          <a:bodyPr/>
          <a:lstStyle/>
          <a:p>
            <a:endParaRPr lang="et-EE"/>
          </a:p>
        </p:txBody>
      </p:sp>
    </p:spTree>
    <p:extLst>
      <p:ext uri="{BB962C8B-B14F-4D97-AF65-F5344CB8AC3E}">
        <p14:creationId xmlns:p14="http://schemas.microsoft.com/office/powerpoint/2010/main" val="24626205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41077245"/>
              </p:ext>
            </p:extLst>
          </p:nvPr>
        </p:nvGraphicFramePr>
        <p:xfrm>
          <a:off x="871538" y="338328"/>
          <a:ext cx="7815262" cy="578783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57269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lvl="0"/>
            <a:r>
              <a:rPr lang="et-EE" dirty="0"/>
              <a:t>Milline on valla kuvand ?</a:t>
            </a:r>
            <a:endParaRPr lang="en-US" dirty="0"/>
          </a:p>
          <a:p>
            <a:pPr lvl="0"/>
            <a:r>
              <a:rPr lang="et-EE" dirty="0"/>
              <a:t>Kas kuvand erineb erinevates gruppides ?</a:t>
            </a:r>
            <a:endParaRPr lang="en-US" dirty="0"/>
          </a:p>
          <a:p>
            <a:pPr lvl="0"/>
            <a:r>
              <a:rPr lang="et-EE" dirty="0"/>
              <a:t>Kuidas hinnatakse Otepää valda elukeskkonnana ?</a:t>
            </a:r>
            <a:endParaRPr lang="en-US" dirty="0"/>
          </a:p>
          <a:p>
            <a:pPr lvl="0"/>
            <a:r>
              <a:rPr lang="et-EE" dirty="0"/>
              <a:t>Kas erineva hinnangu andnud grupid tajuvad koduvalda erinevalt?</a:t>
            </a:r>
            <a:endParaRPr lang="en-US" dirty="0"/>
          </a:p>
          <a:p>
            <a:pPr lvl="0"/>
            <a:r>
              <a:rPr lang="et-EE" dirty="0"/>
              <a:t>Mille poolest erineb koduvalla kuvand nende seas, kes hindavad elukeskkonda viletsaks või väga heaks?</a:t>
            </a:r>
            <a:endParaRPr lang="en-US" dirty="0"/>
          </a:p>
          <a:p>
            <a:pPr lvl="0"/>
            <a:r>
              <a:rPr lang="et-EE" dirty="0"/>
              <a:t>Milliste vaba aja veetmise viisid iseloomustavad vastajate arvates Otepääd ?</a:t>
            </a:r>
            <a:endParaRPr lang="en-US" dirty="0"/>
          </a:p>
          <a:p>
            <a:endParaRPr lang="et-EE" dirty="0"/>
          </a:p>
        </p:txBody>
      </p:sp>
      <p:sp>
        <p:nvSpPr>
          <p:cNvPr id="3" name="Title 2"/>
          <p:cNvSpPr>
            <a:spLocks noGrp="1"/>
          </p:cNvSpPr>
          <p:nvPr>
            <p:ph type="title"/>
          </p:nvPr>
        </p:nvSpPr>
        <p:spPr/>
        <p:txBody>
          <a:bodyPr/>
          <a:lstStyle/>
          <a:p>
            <a:r>
              <a:rPr lang="et-EE" dirty="0" smtClean="0"/>
              <a:t>Ülesanne</a:t>
            </a:r>
            <a:endParaRPr lang="et-EE" dirty="0"/>
          </a:p>
        </p:txBody>
      </p:sp>
    </p:spTree>
    <p:extLst>
      <p:ext uri="{BB962C8B-B14F-4D97-AF65-F5344CB8AC3E}">
        <p14:creationId xmlns:p14="http://schemas.microsoft.com/office/powerpoint/2010/main" val="9688788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124837141"/>
              </p:ext>
            </p:extLst>
          </p:nvPr>
        </p:nvGraphicFramePr>
        <p:xfrm>
          <a:off x="871538" y="2674938"/>
          <a:ext cx="7408862" cy="397577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107706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024453334"/>
              </p:ext>
            </p:extLst>
          </p:nvPr>
        </p:nvGraphicFramePr>
        <p:xfrm>
          <a:off x="457200" y="338328"/>
          <a:ext cx="7823200" cy="578783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463068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57173843"/>
              </p:ext>
            </p:extLst>
          </p:nvPr>
        </p:nvGraphicFramePr>
        <p:xfrm>
          <a:off x="246956" y="338328"/>
          <a:ext cx="8033444" cy="578783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855427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58170336"/>
              </p:ext>
            </p:extLst>
          </p:nvPr>
        </p:nvGraphicFramePr>
        <p:xfrm>
          <a:off x="871538" y="388106"/>
          <a:ext cx="7408862" cy="573805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775723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t-EE" smtClean="0"/>
              <a:t>Häid pühi, oma ja turvaline talvepealinn!</a:t>
            </a:r>
            <a:endParaRPr lang="et-EE"/>
          </a:p>
        </p:txBody>
      </p:sp>
      <p:sp>
        <p:nvSpPr>
          <p:cNvPr id="3" name="Title 2"/>
          <p:cNvSpPr>
            <a:spLocks noGrp="1"/>
          </p:cNvSpPr>
          <p:nvPr>
            <p:ph type="title"/>
          </p:nvPr>
        </p:nvSpPr>
        <p:spPr/>
        <p:txBody>
          <a:bodyPr/>
          <a:lstStyle/>
          <a:p>
            <a:endParaRPr lang="et-EE"/>
          </a:p>
        </p:txBody>
      </p:sp>
    </p:spTree>
    <p:extLst>
      <p:ext uri="{BB962C8B-B14F-4D97-AF65-F5344CB8AC3E}">
        <p14:creationId xmlns:p14="http://schemas.microsoft.com/office/powerpoint/2010/main" val="1947558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t-EE" dirty="0"/>
              <a:t>Valimisse kuulus 100 vastajat.</a:t>
            </a:r>
            <a:endParaRPr lang="en-US" dirty="0"/>
          </a:p>
          <a:p>
            <a:r>
              <a:rPr lang="et-EE" dirty="0"/>
              <a:t>Sugu: naisi 51, mehi 49</a:t>
            </a:r>
            <a:endParaRPr lang="en-US" dirty="0"/>
          </a:p>
          <a:p>
            <a:r>
              <a:rPr lang="et-EE" dirty="0"/>
              <a:t>Naisi 52%, mehi 48%</a:t>
            </a:r>
            <a:endParaRPr lang="en-US" dirty="0"/>
          </a:p>
          <a:p>
            <a:r>
              <a:rPr lang="et-EE" dirty="0"/>
              <a:t>Tegevusala järgi:</a:t>
            </a:r>
            <a:endParaRPr lang="en-US" dirty="0"/>
          </a:p>
          <a:p>
            <a:r>
              <a:rPr lang="et-EE" dirty="0"/>
              <a:t>Ettevõtja 10%</a:t>
            </a:r>
            <a:endParaRPr lang="en-US" dirty="0"/>
          </a:p>
          <a:p>
            <a:r>
              <a:rPr lang="et-EE" dirty="0"/>
              <a:t>Ametnik 19%</a:t>
            </a:r>
            <a:endParaRPr lang="en-US" dirty="0"/>
          </a:p>
          <a:p>
            <a:r>
              <a:rPr lang="et-EE" dirty="0"/>
              <a:t>Õpilane 65%</a:t>
            </a:r>
            <a:endParaRPr lang="en-US" dirty="0"/>
          </a:p>
          <a:p>
            <a:r>
              <a:rPr lang="et-EE" dirty="0"/>
              <a:t>Märkimata  6 %</a:t>
            </a:r>
            <a:endParaRPr lang="en-US" dirty="0"/>
          </a:p>
          <a:p>
            <a:endParaRPr lang="et-EE" dirty="0"/>
          </a:p>
        </p:txBody>
      </p:sp>
      <p:sp>
        <p:nvSpPr>
          <p:cNvPr id="3" name="Title 2"/>
          <p:cNvSpPr>
            <a:spLocks noGrp="1"/>
          </p:cNvSpPr>
          <p:nvPr>
            <p:ph type="title"/>
          </p:nvPr>
        </p:nvSpPr>
        <p:spPr/>
        <p:txBody>
          <a:bodyPr/>
          <a:lstStyle/>
          <a:p>
            <a:r>
              <a:rPr lang="et-EE" dirty="0" smtClean="0"/>
              <a:t>Valim</a:t>
            </a:r>
            <a:endParaRPr lang="et-EE" dirty="0"/>
          </a:p>
        </p:txBody>
      </p:sp>
    </p:spTree>
    <p:extLst>
      <p:ext uri="{BB962C8B-B14F-4D97-AF65-F5344CB8AC3E}">
        <p14:creationId xmlns:p14="http://schemas.microsoft.com/office/powerpoint/2010/main" val="1043987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t-EE" dirty="0" smtClean="0"/>
              <a:t>Imago on inimeste teadvuses tekkinud kujutluspilt.</a:t>
            </a:r>
          </a:p>
          <a:p>
            <a:r>
              <a:rPr lang="et-EE" dirty="0" smtClean="0"/>
              <a:t>Valla imago on inimeste teadvuses olev kujutlus, mis sisaldab endas hoiakuid ja mis mõjutab inimeste käitumist ning elanike rahulolu oma elukeskkonnaga.</a:t>
            </a:r>
            <a:endParaRPr lang="et-EE" dirty="0"/>
          </a:p>
        </p:txBody>
      </p:sp>
      <p:sp>
        <p:nvSpPr>
          <p:cNvPr id="3" name="Title 2"/>
          <p:cNvSpPr>
            <a:spLocks noGrp="1"/>
          </p:cNvSpPr>
          <p:nvPr>
            <p:ph type="title"/>
          </p:nvPr>
        </p:nvSpPr>
        <p:spPr/>
        <p:txBody>
          <a:bodyPr/>
          <a:lstStyle/>
          <a:p>
            <a:r>
              <a:rPr lang="et-EE" dirty="0" smtClean="0"/>
              <a:t>Mis on imago</a:t>
            </a:r>
            <a:endParaRPr lang="et-EE" dirty="0"/>
          </a:p>
        </p:txBody>
      </p:sp>
    </p:spTree>
    <p:extLst>
      <p:ext uri="{BB962C8B-B14F-4D97-AF65-F5344CB8AC3E}">
        <p14:creationId xmlns:p14="http://schemas.microsoft.com/office/powerpoint/2010/main" val="351904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t-EE" dirty="0"/>
              <a:t>Imago on tähenduste väli organisatsiooni ja tema sihtgruppide vahel. Seda välja mõjutavad organisatsiooni identiteet, sõnumid ja käitumine ning sihtgruppide identiteet, huvid, hoiakud, skeemid. Selles väljas tekib vastastikuse mõju tulemusel imago. Imago sisaldab vastust küsimusele: mis see on? Imagoväli  ei ole staatiline, kuigi on suhteliselt püsiv. Imagoväli on unikaalne ja situatiivne, püsivuse tagavad domineerivad skeemid. </a:t>
            </a:r>
            <a:endParaRPr lang="en-US" dirty="0"/>
          </a:p>
          <a:p>
            <a:endParaRPr lang="et-EE" dirty="0"/>
          </a:p>
        </p:txBody>
      </p:sp>
      <p:sp>
        <p:nvSpPr>
          <p:cNvPr id="3" name="Title 2"/>
          <p:cNvSpPr>
            <a:spLocks noGrp="1"/>
          </p:cNvSpPr>
          <p:nvPr>
            <p:ph type="title"/>
          </p:nvPr>
        </p:nvSpPr>
        <p:spPr/>
        <p:txBody>
          <a:bodyPr/>
          <a:lstStyle/>
          <a:p>
            <a:r>
              <a:rPr lang="et-EE" dirty="0" smtClean="0"/>
              <a:t>Mis on imago</a:t>
            </a:r>
            <a:endParaRPr lang="et-EE" dirty="0"/>
          </a:p>
        </p:txBody>
      </p:sp>
    </p:spTree>
    <p:extLst>
      <p:ext uri="{BB962C8B-B14F-4D97-AF65-F5344CB8AC3E}">
        <p14:creationId xmlns:p14="http://schemas.microsoft.com/office/powerpoint/2010/main" val="3965869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t-EE" dirty="0"/>
              <a:t>Avaliku kuvandi uurimiseks  kasutati Imagomeetrit©.</a:t>
            </a:r>
            <a:endParaRPr lang="en-US" dirty="0"/>
          </a:p>
          <a:p>
            <a:endParaRPr lang="et-EE" dirty="0"/>
          </a:p>
        </p:txBody>
      </p:sp>
      <p:sp>
        <p:nvSpPr>
          <p:cNvPr id="3" name="Title 2"/>
          <p:cNvSpPr>
            <a:spLocks noGrp="1"/>
          </p:cNvSpPr>
          <p:nvPr>
            <p:ph type="title"/>
          </p:nvPr>
        </p:nvSpPr>
        <p:spPr/>
        <p:txBody>
          <a:bodyPr/>
          <a:lstStyle/>
          <a:p>
            <a:r>
              <a:rPr lang="et-EE" dirty="0" smtClean="0"/>
              <a:t>Uuringu metoodika</a:t>
            </a:r>
            <a:endParaRPr lang="et-EE" dirty="0"/>
          </a:p>
        </p:txBody>
      </p:sp>
    </p:spTree>
    <p:extLst>
      <p:ext uri="{BB962C8B-B14F-4D97-AF65-F5344CB8AC3E}">
        <p14:creationId xmlns:p14="http://schemas.microsoft.com/office/powerpoint/2010/main" val="34020536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t-EE" dirty="0" smtClean="0"/>
              <a:t>Otepää on oma, avatud ja turvaline</a:t>
            </a:r>
            <a:endParaRPr lang="et-EE"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45619392"/>
              </p:ext>
            </p:extLst>
          </p:nvPr>
        </p:nvGraphicFramePr>
        <p:xfrm>
          <a:off x="871538" y="1728834"/>
          <a:ext cx="7408862" cy="439733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908927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t-EE" dirty="0"/>
              <a:t>Kahjuks skaalal kasvav-kahanev tajutakse valda </a:t>
            </a:r>
            <a:r>
              <a:rPr lang="et-EE" b="1" dirty="0"/>
              <a:t>kahanevana</a:t>
            </a:r>
            <a:r>
              <a:rPr lang="et-EE" dirty="0"/>
              <a:t> ja skaalal võrdne-üleolev  </a:t>
            </a:r>
            <a:r>
              <a:rPr lang="et-EE" b="1" dirty="0"/>
              <a:t>üleolevana.</a:t>
            </a:r>
            <a:r>
              <a:rPr lang="et-EE" dirty="0"/>
              <a:t> </a:t>
            </a:r>
            <a:endParaRPr lang="en-US" dirty="0"/>
          </a:p>
        </p:txBody>
      </p:sp>
      <p:sp>
        <p:nvSpPr>
          <p:cNvPr id="3" name="Title 2"/>
          <p:cNvSpPr>
            <a:spLocks noGrp="1"/>
          </p:cNvSpPr>
          <p:nvPr>
            <p:ph type="title"/>
          </p:nvPr>
        </p:nvSpPr>
        <p:spPr/>
        <p:txBody>
          <a:bodyPr/>
          <a:lstStyle/>
          <a:p>
            <a:endParaRPr lang="et-EE"/>
          </a:p>
        </p:txBody>
      </p:sp>
    </p:spTree>
    <p:extLst>
      <p:ext uri="{BB962C8B-B14F-4D97-AF65-F5344CB8AC3E}">
        <p14:creationId xmlns:p14="http://schemas.microsoft.com/office/powerpoint/2010/main" val="17701302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t-EE" dirty="0"/>
              <a:t>Piltlikult võiks Otepää valda kirjeldada kui oma ja turvaline kodu, mis ei kasva, pigem kahaneb, aga need, kes jäävad, on arenevad. Pere on sõbralik, kuid vahetevahel saabub koju Kalevipojast ülbur, kes siis üleolevalt kõigi suhtes käitub.</a:t>
            </a:r>
            <a:endParaRPr lang="en-US" dirty="0"/>
          </a:p>
          <a:p>
            <a:endParaRPr lang="et-EE" dirty="0"/>
          </a:p>
        </p:txBody>
      </p:sp>
      <p:sp>
        <p:nvSpPr>
          <p:cNvPr id="3" name="Title 2"/>
          <p:cNvSpPr>
            <a:spLocks noGrp="1"/>
          </p:cNvSpPr>
          <p:nvPr>
            <p:ph type="title"/>
          </p:nvPr>
        </p:nvSpPr>
        <p:spPr/>
        <p:txBody>
          <a:bodyPr/>
          <a:lstStyle/>
          <a:p>
            <a:endParaRPr lang="et-EE"/>
          </a:p>
        </p:txBody>
      </p:sp>
    </p:spTree>
    <p:extLst>
      <p:ext uri="{BB962C8B-B14F-4D97-AF65-F5344CB8AC3E}">
        <p14:creationId xmlns:p14="http://schemas.microsoft.com/office/powerpoint/2010/main" val="38542010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Waveform.thmx</Template>
  <TotalTime>33</TotalTime>
  <Words>577</Words>
  <Application>Microsoft Macintosh PowerPoint</Application>
  <PresentationFormat>On-screen Show (4:3)</PresentationFormat>
  <Paragraphs>55</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Waveform</vt:lpstr>
      <vt:lpstr>Otepää valla imago </vt:lpstr>
      <vt:lpstr>Ülesanne</vt:lpstr>
      <vt:lpstr>Valim</vt:lpstr>
      <vt:lpstr>Mis on imago</vt:lpstr>
      <vt:lpstr>Mis on imago</vt:lpstr>
      <vt:lpstr>Uuringu metoodika</vt:lpstr>
      <vt:lpstr>Otepää on oma, avatud ja turvaline</vt:lpstr>
      <vt:lpstr>PowerPoint Presentation</vt:lpstr>
      <vt:lpstr>PowerPoint Presentation</vt:lpstr>
      <vt:lpstr>Kas mehed ja naised tajuvad valda erinevalt</vt:lpstr>
      <vt:lpstr>PowerPoint Presentation</vt:lpstr>
      <vt:lpstr>Eri vanuses inimeste Otepää pilt</vt:lpstr>
      <vt:lpstr>PowerPoint Presentation</vt:lpstr>
      <vt:lpstr>PowerPoint Presentation</vt:lpstr>
      <vt:lpstr>Kas tegevusala mõjutab valla kuvandit</vt:lpstr>
      <vt:lpstr>PowerPoint Presentation</vt:lpstr>
      <vt:lpstr>Kas Otepää vallas on hea elada</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Past ja Partnerid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Otepää valla imago </dc:title>
  <dc:creator>Aune Past</dc:creator>
  <cp:lastModifiedBy>Aune Past</cp:lastModifiedBy>
  <cp:revision>3</cp:revision>
  <dcterms:created xsi:type="dcterms:W3CDTF">2012-12-20T09:37:49Z</dcterms:created>
  <dcterms:modified xsi:type="dcterms:W3CDTF">2012-12-20T10:10:56Z</dcterms:modified>
</cp:coreProperties>
</file>